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Hammersmith One"/>
      <p:regular r:id="rId25"/>
    </p:embeddedFont>
    <p:embeddedFont>
      <p:font typeface="Quicksand"/>
      <p:regular r:id="rId26"/>
      <p:bold r:id="rId27"/>
    </p:embeddedFont>
    <p:embeddedFont>
      <p:font typeface="Crimson Tex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9607E3-BCA7-45BE-AE79-FEB7D61041DA}">
  <a:tblStyle styleId="{B19607E3-BCA7-45BE-AE79-FEB7D61041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icksand-regular.fntdata"/><Relationship Id="rId25" Type="http://schemas.openxmlformats.org/officeDocument/2006/relationships/font" Target="fonts/HammersmithOne-regular.fntdata"/><Relationship Id="rId28" Type="http://schemas.openxmlformats.org/officeDocument/2006/relationships/font" Target="fonts/CrimsonText-regular.fntdata"/><Relationship Id="rId27" Type="http://schemas.openxmlformats.org/officeDocument/2006/relationships/font" Target="fonts/Quicksa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rimsonTex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rimsonText-boldItalic.fntdata"/><Relationship Id="rId30" Type="http://schemas.openxmlformats.org/officeDocument/2006/relationships/font" Target="fonts/CrimsonTex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a99b49d23_0_19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a99b49d23_0_19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a99b49d23_0_19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a99b49d23_0_19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a99b49d23_0_19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a99b49d23_0_19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3c38c26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3c38c26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a99b49d23_0_19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a99b49d23_0_19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3c38c264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3c38c264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a99b49d23_0_19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a99b49d23_0_19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27a8d5f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027a8d5f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f557280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f557280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a99b49d2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a99b49d2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71031ef6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71031ef6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a99b49d23_0_19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a99b49d23_0_19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9b5765f6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9b5765f6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9b5765f6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9b5765f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a99b49d23_0_19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a99b49d23_0_19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a99b49d23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a99b49d23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3c38c264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3c38c264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3c38c264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3c38c26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252500" y="1159754"/>
            <a:ext cx="6178500" cy="1617600"/>
          </a:xfrm>
          <a:prstGeom prst="rect">
            <a:avLst/>
          </a:prstGeom>
          <a:effectLst>
            <a:outerShdw blurRad="114300" rotWithShape="0" algn="bl" dir="2160000" dist="38100">
              <a:schemeClr val="accent1">
                <a:alpha val="8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252525" y="2777355"/>
            <a:ext cx="6178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2682588" y="1479872"/>
            <a:ext cx="5748300" cy="17484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2682588" y="3263447"/>
            <a:ext cx="57483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hasCustomPrompt="1" type="title"/>
          </p:nvPr>
        </p:nvSpPr>
        <p:spPr>
          <a:xfrm>
            <a:off x="715025" y="539375"/>
            <a:ext cx="783300" cy="4332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715050" y="1248025"/>
            <a:ext cx="2399700" cy="609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" name="Google Shape;48;p13"/>
          <p:cNvSpPr txBox="1"/>
          <p:nvPr>
            <p:ph idx="2" type="subTitle"/>
          </p:nvPr>
        </p:nvSpPr>
        <p:spPr>
          <a:xfrm>
            <a:off x="715049" y="1903875"/>
            <a:ext cx="2399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3" type="title"/>
          </p:nvPr>
        </p:nvSpPr>
        <p:spPr>
          <a:xfrm>
            <a:off x="3591374" y="539375"/>
            <a:ext cx="783300" cy="4332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4" type="subTitle"/>
          </p:nvPr>
        </p:nvSpPr>
        <p:spPr>
          <a:xfrm>
            <a:off x="3591375" y="1248025"/>
            <a:ext cx="2233500" cy="609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13"/>
          <p:cNvSpPr txBox="1"/>
          <p:nvPr>
            <p:ph idx="5" type="subTitle"/>
          </p:nvPr>
        </p:nvSpPr>
        <p:spPr>
          <a:xfrm>
            <a:off x="3591377" y="1903875"/>
            <a:ext cx="22335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715025" y="2585937"/>
            <a:ext cx="783300" cy="4332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7" type="subTitle"/>
          </p:nvPr>
        </p:nvSpPr>
        <p:spPr>
          <a:xfrm>
            <a:off x="715050" y="3299775"/>
            <a:ext cx="2399700" cy="609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8" type="subTitle"/>
          </p:nvPr>
        </p:nvSpPr>
        <p:spPr>
          <a:xfrm>
            <a:off x="715049" y="3953900"/>
            <a:ext cx="2399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3591374" y="2585925"/>
            <a:ext cx="783300" cy="4332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3" type="subTitle"/>
          </p:nvPr>
        </p:nvSpPr>
        <p:spPr>
          <a:xfrm>
            <a:off x="3591377" y="3299775"/>
            <a:ext cx="2233500" cy="609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3"/>
          <p:cNvSpPr txBox="1"/>
          <p:nvPr>
            <p:ph idx="14" type="subTitle"/>
          </p:nvPr>
        </p:nvSpPr>
        <p:spPr>
          <a:xfrm>
            <a:off x="3591377" y="3953900"/>
            <a:ext cx="22335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223800" y="2107800"/>
            <a:ext cx="5207100" cy="15465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hasCustomPrompt="1" idx="2" type="title"/>
          </p:nvPr>
        </p:nvSpPr>
        <p:spPr>
          <a:xfrm>
            <a:off x="7093200" y="888225"/>
            <a:ext cx="1337700" cy="860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223800" y="3714350"/>
            <a:ext cx="52071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064775" y="3084487"/>
            <a:ext cx="5014500" cy="3792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2064775" y="1679813"/>
            <a:ext cx="5014500" cy="12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5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713100" y="1634975"/>
            <a:ext cx="3540600" cy="6312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713100" y="2266175"/>
            <a:ext cx="35406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5358" l="0" r="0" t="46585"/>
          <a:stretch/>
        </p:blipFill>
        <p:spPr>
          <a:xfrm>
            <a:off x="0" y="0"/>
            <a:ext cx="9144000" cy="8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53375" l="0" r="0" t="0"/>
          <a:stretch/>
        </p:blipFill>
        <p:spPr>
          <a:xfrm>
            <a:off x="0" y="4029075"/>
            <a:ext cx="9144000" cy="11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6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2642550" y="1634975"/>
            <a:ext cx="3858900" cy="6312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2642550" y="2266175"/>
            <a:ext cx="38589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6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713100" y="1222550"/>
            <a:ext cx="3906900" cy="3376200"/>
          </a:xfrm>
          <a:prstGeom prst="rect">
            <a:avLst/>
          </a:prstGeom>
          <a:effectLst>
            <a:outerShdw blurRad="200025" rotWithShape="0" algn="bl" dir="4980000" dist="114300">
              <a:schemeClr val="accent1">
                <a:alpha val="86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subTitle"/>
          </p:nvPr>
        </p:nvSpPr>
        <p:spPr>
          <a:xfrm>
            <a:off x="4572000" y="1222550"/>
            <a:ext cx="3858900" cy="3376200"/>
          </a:xfrm>
          <a:prstGeom prst="rect">
            <a:avLst/>
          </a:prstGeom>
          <a:effectLst>
            <a:outerShdw blurRad="257175" rotWithShape="0" algn="bl" dir="5400000" dist="19050">
              <a:schemeClr val="accent1">
                <a:alpha val="86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79530" l="0" r="0" t="0"/>
          <a:stretch/>
        </p:blipFill>
        <p:spPr>
          <a:xfrm>
            <a:off x="0" y="4627822"/>
            <a:ext cx="9144000" cy="52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7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2" type="title"/>
          </p:nvPr>
        </p:nvSpPr>
        <p:spPr>
          <a:xfrm>
            <a:off x="713100" y="3380525"/>
            <a:ext cx="24126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713100" y="3817875"/>
            <a:ext cx="24126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3" type="subTitle"/>
          </p:nvPr>
        </p:nvSpPr>
        <p:spPr>
          <a:xfrm>
            <a:off x="3365700" y="3817875"/>
            <a:ext cx="24126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4" type="title"/>
          </p:nvPr>
        </p:nvSpPr>
        <p:spPr>
          <a:xfrm>
            <a:off x="3365700" y="3380525"/>
            <a:ext cx="24126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5" type="subTitle"/>
          </p:nvPr>
        </p:nvSpPr>
        <p:spPr>
          <a:xfrm>
            <a:off x="6018300" y="3817875"/>
            <a:ext cx="24126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6" type="title"/>
          </p:nvPr>
        </p:nvSpPr>
        <p:spPr>
          <a:xfrm>
            <a:off x="6018300" y="3380525"/>
            <a:ext cx="24126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b="64167" l="0" r="0" t="0"/>
          <a:stretch/>
        </p:blipFill>
        <p:spPr>
          <a:xfrm>
            <a:off x="0" y="4220303"/>
            <a:ext cx="9144000" cy="92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2" type="title"/>
          </p:nvPr>
        </p:nvSpPr>
        <p:spPr>
          <a:xfrm>
            <a:off x="713100" y="2050793"/>
            <a:ext cx="24126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713100" y="2488143"/>
            <a:ext cx="24126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365700" y="3097743"/>
            <a:ext cx="24126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4" type="title"/>
          </p:nvPr>
        </p:nvSpPr>
        <p:spPr>
          <a:xfrm>
            <a:off x="3365700" y="2660393"/>
            <a:ext cx="24126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018300" y="3707343"/>
            <a:ext cx="24126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6" type="title"/>
          </p:nvPr>
        </p:nvSpPr>
        <p:spPr>
          <a:xfrm>
            <a:off x="6018300" y="3269993"/>
            <a:ext cx="24126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68287" l="0" r="0" t="0"/>
          <a:stretch/>
        </p:blipFill>
        <p:spPr>
          <a:xfrm>
            <a:off x="0" y="4356831"/>
            <a:ext cx="9144000" cy="8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1659" l="0" r="0" t="69736"/>
          <a:stretch/>
        </p:blipFill>
        <p:spPr>
          <a:xfrm>
            <a:off x="0" y="0"/>
            <a:ext cx="9144000" cy="7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100" y="2107800"/>
            <a:ext cx="5006100" cy="15465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100" y="888225"/>
            <a:ext cx="1337700" cy="860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100" y="3714350"/>
            <a:ext cx="50061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9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2" type="title"/>
          </p:nvPr>
        </p:nvSpPr>
        <p:spPr>
          <a:xfrm>
            <a:off x="713100" y="1933500"/>
            <a:ext cx="2243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713100" y="2370844"/>
            <a:ext cx="2243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3" type="subTitle"/>
          </p:nvPr>
        </p:nvSpPr>
        <p:spPr>
          <a:xfrm>
            <a:off x="3297150" y="2370844"/>
            <a:ext cx="2243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4" type="title"/>
          </p:nvPr>
        </p:nvSpPr>
        <p:spPr>
          <a:xfrm>
            <a:off x="3297150" y="1933500"/>
            <a:ext cx="2243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5" type="title"/>
          </p:nvPr>
        </p:nvSpPr>
        <p:spPr>
          <a:xfrm>
            <a:off x="713100" y="3416922"/>
            <a:ext cx="2243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6" type="subTitle"/>
          </p:nvPr>
        </p:nvSpPr>
        <p:spPr>
          <a:xfrm>
            <a:off x="713100" y="3854273"/>
            <a:ext cx="2243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7" type="subTitle"/>
          </p:nvPr>
        </p:nvSpPr>
        <p:spPr>
          <a:xfrm>
            <a:off x="3297150" y="3854273"/>
            <a:ext cx="2243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8" type="title"/>
          </p:nvPr>
        </p:nvSpPr>
        <p:spPr>
          <a:xfrm>
            <a:off x="3297150" y="3416922"/>
            <a:ext cx="2243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8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2" type="title"/>
          </p:nvPr>
        </p:nvSpPr>
        <p:spPr>
          <a:xfrm>
            <a:off x="713100" y="1868635"/>
            <a:ext cx="2291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713100" y="2305970"/>
            <a:ext cx="2291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3" type="title"/>
          </p:nvPr>
        </p:nvSpPr>
        <p:spPr>
          <a:xfrm>
            <a:off x="3426300" y="1868635"/>
            <a:ext cx="2291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4" type="subTitle"/>
          </p:nvPr>
        </p:nvSpPr>
        <p:spPr>
          <a:xfrm>
            <a:off x="3426300" y="2305970"/>
            <a:ext cx="2291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5" type="title"/>
          </p:nvPr>
        </p:nvSpPr>
        <p:spPr>
          <a:xfrm>
            <a:off x="6139500" y="1868635"/>
            <a:ext cx="2291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6" type="subTitle"/>
          </p:nvPr>
        </p:nvSpPr>
        <p:spPr>
          <a:xfrm>
            <a:off x="6139500" y="2305970"/>
            <a:ext cx="2291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7" type="title"/>
          </p:nvPr>
        </p:nvSpPr>
        <p:spPr>
          <a:xfrm>
            <a:off x="2069450" y="3516153"/>
            <a:ext cx="2291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8" type="subTitle"/>
          </p:nvPr>
        </p:nvSpPr>
        <p:spPr>
          <a:xfrm>
            <a:off x="2069450" y="3953500"/>
            <a:ext cx="2291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9" type="title"/>
          </p:nvPr>
        </p:nvSpPr>
        <p:spPr>
          <a:xfrm>
            <a:off x="4783143" y="3516153"/>
            <a:ext cx="2291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3" type="subTitle"/>
          </p:nvPr>
        </p:nvSpPr>
        <p:spPr>
          <a:xfrm>
            <a:off x="4783143" y="3953500"/>
            <a:ext cx="2291400" cy="4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b="0" l="0" r="0" t="68767"/>
          <a:stretch/>
        </p:blipFill>
        <p:spPr>
          <a:xfrm>
            <a:off x="0" y="-24731"/>
            <a:ext cx="9144000" cy="8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0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2" type="title"/>
          </p:nvPr>
        </p:nvSpPr>
        <p:spPr>
          <a:xfrm>
            <a:off x="713100" y="2023300"/>
            <a:ext cx="2412600" cy="378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713100" y="2417929"/>
            <a:ext cx="24126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3" type="subTitle"/>
          </p:nvPr>
        </p:nvSpPr>
        <p:spPr>
          <a:xfrm>
            <a:off x="3365700" y="2417929"/>
            <a:ext cx="24126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4" type="title"/>
          </p:nvPr>
        </p:nvSpPr>
        <p:spPr>
          <a:xfrm>
            <a:off x="3365700" y="2023300"/>
            <a:ext cx="2412600" cy="378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5" type="subTitle"/>
          </p:nvPr>
        </p:nvSpPr>
        <p:spPr>
          <a:xfrm>
            <a:off x="6018300" y="2417929"/>
            <a:ext cx="24126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6" type="title"/>
          </p:nvPr>
        </p:nvSpPr>
        <p:spPr>
          <a:xfrm>
            <a:off x="6018300" y="2023300"/>
            <a:ext cx="2412600" cy="378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7" type="title"/>
          </p:nvPr>
        </p:nvSpPr>
        <p:spPr>
          <a:xfrm>
            <a:off x="713100" y="3605525"/>
            <a:ext cx="2412600" cy="378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8" type="subTitle"/>
          </p:nvPr>
        </p:nvSpPr>
        <p:spPr>
          <a:xfrm>
            <a:off x="713100" y="4000278"/>
            <a:ext cx="24126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9" type="subTitle"/>
          </p:nvPr>
        </p:nvSpPr>
        <p:spPr>
          <a:xfrm>
            <a:off x="3365700" y="4000278"/>
            <a:ext cx="24126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3" type="title"/>
          </p:nvPr>
        </p:nvSpPr>
        <p:spPr>
          <a:xfrm>
            <a:off x="3365700" y="3605525"/>
            <a:ext cx="2412600" cy="378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14" type="subTitle"/>
          </p:nvPr>
        </p:nvSpPr>
        <p:spPr>
          <a:xfrm>
            <a:off x="6018300" y="4000278"/>
            <a:ext cx="24126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5" type="title"/>
          </p:nvPr>
        </p:nvSpPr>
        <p:spPr>
          <a:xfrm>
            <a:off x="6018300" y="3605525"/>
            <a:ext cx="2412600" cy="3780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/>
          </a:blip>
          <a:srcRect b="68287" l="0" r="0" t="0"/>
          <a:stretch/>
        </p:blipFill>
        <p:spPr>
          <a:xfrm>
            <a:off x="0" y="4356831"/>
            <a:ext cx="9144000" cy="8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2">
            <a:alphaModFix/>
          </a:blip>
          <a:srcRect b="0" l="0" r="0" t="70262"/>
          <a:stretch/>
        </p:blipFill>
        <p:spPr>
          <a:xfrm>
            <a:off x="0" y="-1"/>
            <a:ext cx="9144000" cy="7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 rotWithShape="1">
          <a:blip r:embed="rId2">
            <a:alphaModFix/>
          </a:blip>
          <a:srcRect b="70027" l="0" r="0" t="0"/>
          <a:stretch/>
        </p:blipFill>
        <p:spPr>
          <a:xfrm>
            <a:off x="0" y="4372700"/>
            <a:ext cx="9144000" cy="7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hasCustomPrompt="1" type="title"/>
          </p:nvPr>
        </p:nvSpPr>
        <p:spPr>
          <a:xfrm>
            <a:off x="3333125" y="539375"/>
            <a:ext cx="5097600" cy="8178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3333125" y="1401375"/>
            <a:ext cx="50976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hasCustomPrompt="1" idx="2" type="title"/>
          </p:nvPr>
        </p:nvSpPr>
        <p:spPr>
          <a:xfrm>
            <a:off x="3333125" y="1940650"/>
            <a:ext cx="5097600" cy="8178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6"/>
          <p:cNvSpPr txBox="1"/>
          <p:nvPr>
            <p:ph idx="3" type="subTitle"/>
          </p:nvPr>
        </p:nvSpPr>
        <p:spPr>
          <a:xfrm>
            <a:off x="3333125" y="2802650"/>
            <a:ext cx="50976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hasCustomPrompt="1" idx="4" type="title"/>
          </p:nvPr>
        </p:nvSpPr>
        <p:spPr>
          <a:xfrm>
            <a:off x="3333125" y="3341925"/>
            <a:ext cx="5097600" cy="8178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6"/>
          <p:cNvSpPr txBox="1"/>
          <p:nvPr>
            <p:ph idx="5" type="subTitle"/>
          </p:nvPr>
        </p:nvSpPr>
        <p:spPr>
          <a:xfrm>
            <a:off x="3333125" y="4203925"/>
            <a:ext cx="50976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713100" y="539375"/>
            <a:ext cx="5265600" cy="10548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713100" y="1594075"/>
            <a:ext cx="5265600" cy="1054800"/>
          </a:xfrm>
          <a:prstGeom prst="rect">
            <a:avLst/>
          </a:prstGeom>
          <a:effectLst>
            <a:outerShdw blurRad="57150" rotWithShape="0" algn="bl" dir="5400000" dist="19050">
              <a:schemeClr val="accent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/>
        </p:nvSpPr>
        <p:spPr>
          <a:xfrm>
            <a:off x="713100" y="3526075"/>
            <a:ext cx="42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 rotWithShape="1">
          <a:blip r:embed="rId2">
            <a:alphaModFix/>
          </a:blip>
          <a:srcRect b="0" l="0" r="0" t="19801"/>
          <a:stretch/>
        </p:blipFill>
        <p:spPr>
          <a:xfrm>
            <a:off x="0" y="0"/>
            <a:ext cx="9144000" cy="14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/>
          </a:blip>
          <a:srcRect b="9982" l="0" r="0" t="19470"/>
          <a:stretch/>
        </p:blipFill>
        <p:spPr>
          <a:xfrm>
            <a:off x="341100" y="3688475"/>
            <a:ext cx="8839200" cy="14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b="0" l="0" r="0" t="11527"/>
          <a:stretch/>
        </p:blipFill>
        <p:spPr>
          <a:xfrm>
            <a:off x="0" y="0"/>
            <a:ext cx="9144000" cy="15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100" y="1112075"/>
            <a:ext cx="7717800" cy="34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71627"/>
          <a:stretch/>
        </p:blipFill>
        <p:spPr>
          <a:xfrm>
            <a:off x="0" y="5974"/>
            <a:ext cx="9144000" cy="7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319200" y="2274370"/>
            <a:ext cx="2768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319200" y="2761959"/>
            <a:ext cx="2768400" cy="8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5056400" y="2761959"/>
            <a:ext cx="2768400" cy="8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title"/>
          </p:nvPr>
        </p:nvSpPr>
        <p:spPr>
          <a:xfrm>
            <a:off x="5056400" y="2274370"/>
            <a:ext cx="2768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6235" l="0" r="0" t="22741"/>
          <a:stretch/>
        </p:blipFill>
        <p:spPr>
          <a:xfrm>
            <a:off x="0" y="0"/>
            <a:ext cx="9144000" cy="13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3">
            <a:alphaModFix/>
          </a:blip>
          <a:srcRect b="58563" l="0" r="0" t="-1136"/>
          <a:stretch/>
        </p:blipFill>
        <p:spPr>
          <a:xfrm>
            <a:off x="0" y="4046949"/>
            <a:ext cx="9144000" cy="10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8699" l="0" r="0" t="49915"/>
          <a:stretch/>
        </p:blipFill>
        <p:spPr>
          <a:xfrm>
            <a:off x="0" y="-1"/>
            <a:ext cx="9144000" cy="76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79530" l="0" r="0" t="0"/>
          <a:stretch/>
        </p:blipFill>
        <p:spPr>
          <a:xfrm>
            <a:off x="0" y="4469076"/>
            <a:ext cx="9144000" cy="6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713100" y="1398275"/>
            <a:ext cx="39342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28408" l="0" r="0" t="18351"/>
          <a:stretch/>
        </p:blipFill>
        <p:spPr>
          <a:xfrm>
            <a:off x="0" y="4005849"/>
            <a:ext cx="9144000" cy="11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713100" y="1352850"/>
            <a:ext cx="5667600" cy="24378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572000" y="1634975"/>
            <a:ext cx="3858900" cy="6312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4572000" y="2266175"/>
            <a:ext cx="3858900" cy="1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713100" y="4061200"/>
            <a:ext cx="7717800" cy="5373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Crimson Text"/>
                <a:ea typeface="Crimson Text"/>
                <a:cs typeface="Crimson Text"/>
                <a:sym typeface="Crimson Text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rimson Text"/>
              <a:buNone/>
              <a:defRPr sz="32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33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subTitle"/>
          </p:nvPr>
        </p:nvSpPr>
        <p:spPr>
          <a:xfrm>
            <a:off x="2260475" y="3016205"/>
            <a:ext cx="6178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Red - Computer Vision</a:t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 rotWithShape="1">
          <a:blip r:embed="rId4">
            <a:alphaModFix/>
          </a:blip>
          <a:srcRect b="52091" l="0" r="0" t="0"/>
          <a:stretch/>
        </p:blipFill>
        <p:spPr>
          <a:xfrm>
            <a:off x="0" y="3915207"/>
            <a:ext cx="9144000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 rotWithShape="1">
          <a:blip r:embed="rId5">
            <a:alphaModFix/>
          </a:blip>
          <a:srcRect b="0" l="0" r="0" t="71627"/>
          <a:stretch/>
        </p:blipFill>
        <p:spPr>
          <a:xfrm>
            <a:off x="0" y="5974"/>
            <a:ext cx="9144000" cy="72964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67000"/>
              </a:srgbClr>
            </a:outerShdw>
          </a:effectLst>
        </p:spPr>
      </p:pic>
      <p:sp>
        <p:nvSpPr>
          <p:cNvPr id="164" name="Google Shape;164;p30"/>
          <p:cNvSpPr txBox="1"/>
          <p:nvPr>
            <p:ph type="ctrTitle"/>
          </p:nvPr>
        </p:nvSpPr>
        <p:spPr>
          <a:xfrm>
            <a:off x="2332100" y="1398604"/>
            <a:ext cx="6178500" cy="16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THAI GHOSTS</a:t>
            </a:r>
            <a:r>
              <a:rPr lang="en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pose estimation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713100" y="4744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GUI for </a:t>
            </a:r>
            <a:r>
              <a:rPr lang="en"/>
              <a:t>Video File Selection</a:t>
            </a:r>
            <a:endParaRPr/>
          </a:p>
        </p:txBody>
      </p:sp>
      <p:sp>
        <p:nvSpPr>
          <p:cNvPr id="257" name="Google Shape;257;p39"/>
          <p:cNvSpPr txBox="1"/>
          <p:nvPr>
            <p:ph type="title"/>
          </p:nvPr>
        </p:nvSpPr>
        <p:spPr>
          <a:xfrm>
            <a:off x="535900" y="2898850"/>
            <a:ext cx="27987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After Video Processing</a:t>
            </a:r>
            <a:endParaRPr sz="2200"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75" y="1112075"/>
            <a:ext cx="2740452" cy="17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599" y="1511350"/>
            <a:ext cx="5346650" cy="309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045" y="3400275"/>
            <a:ext cx="2511700" cy="12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9187" y="1873191"/>
            <a:ext cx="710076" cy="26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288725" y="2140275"/>
            <a:ext cx="52071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Films &amp; Media </a:t>
            </a:r>
            <a:r>
              <a:rPr lang="en">
                <a:solidFill>
                  <a:schemeClr val="accent1"/>
                </a:solidFill>
              </a:rPr>
              <a:t>Chosen Clips</a:t>
            </a:r>
            <a:endParaRPr/>
          </a:p>
        </p:txBody>
      </p:sp>
      <p:sp>
        <p:nvSpPr>
          <p:cNvPr id="267" name="Google Shape;267;p40"/>
          <p:cNvSpPr txBox="1"/>
          <p:nvPr>
            <p:ph idx="2" type="title"/>
          </p:nvPr>
        </p:nvSpPr>
        <p:spPr>
          <a:xfrm>
            <a:off x="6906475" y="888225"/>
            <a:ext cx="13377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68" name="Google Shape;268;p40"/>
          <p:cNvCxnSpPr/>
          <p:nvPr/>
        </p:nvCxnSpPr>
        <p:spPr>
          <a:xfrm>
            <a:off x="7032001" y="1966747"/>
            <a:ext cx="1261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713100" y="2705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Chosen Film/Media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4" name="Google Shape;274;p41"/>
          <p:cNvSpPr txBox="1"/>
          <p:nvPr>
            <p:ph idx="2" type="title"/>
          </p:nvPr>
        </p:nvSpPr>
        <p:spPr>
          <a:xfrm>
            <a:off x="392413" y="2345288"/>
            <a:ext cx="241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 Mak</a:t>
            </a:r>
            <a:endParaRPr/>
          </a:p>
        </p:txBody>
      </p:sp>
      <p:sp>
        <p:nvSpPr>
          <p:cNvPr id="275" name="Google Shape;275;p41"/>
          <p:cNvSpPr txBox="1"/>
          <p:nvPr>
            <p:ph idx="4" type="title"/>
          </p:nvPr>
        </p:nvSpPr>
        <p:spPr>
          <a:xfrm>
            <a:off x="6332213" y="2443263"/>
            <a:ext cx="241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 Nak 3 &amp; 4</a:t>
            </a:r>
            <a:endParaRPr/>
          </a:p>
        </p:txBody>
      </p:sp>
      <p:sp>
        <p:nvSpPr>
          <p:cNvPr id="276" name="Google Shape;276;p41"/>
          <p:cNvSpPr txBox="1"/>
          <p:nvPr>
            <p:ph idx="6" type="title"/>
          </p:nvPr>
        </p:nvSpPr>
        <p:spPr>
          <a:xfrm>
            <a:off x="6407963" y="4534650"/>
            <a:ext cx="241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Medium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74358"/>
          <a:stretch/>
        </p:blipFill>
        <p:spPr>
          <a:xfrm>
            <a:off x="0" y="-120050"/>
            <a:ext cx="9144000" cy="6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>
            <p:ph idx="2" type="title"/>
          </p:nvPr>
        </p:nvSpPr>
        <p:spPr>
          <a:xfrm>
            <a:off x="474913" y="4571825"/>
            <a:ext cx="241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Laddaland</a:t>
            </a:r>
            <a:endParaRPr/>
          </a:p>
        </p:txBody>
      </p:sp>
      <p:sp>
        <p:nvSpPr>
          <p:cNvPr id="279" name="Google Shape;279;p41"/>
          <p:cNvSpPr txBox="1"/>
          <p:nvPr>
            <p:ph idx="4" type="title"/>
          </p:nvPr>
        </p:nvSpPr>
        <p:spPr>
          <a:xfrm>
            <a:off x="3506388" y="4534650"/>
            <a:ext cx="241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 Whisperer</a:t>
            </a:r>
            <a:endParaRPr/>
          </a:p>
        </p:txBody>
      </p:sp>
      <p:sp>
        <p:nvSpPr>
          <p:cNvPr id="280" name="Google Shape;280;p41"/>
          <p:cNvSpPr txBox="1"/>
          <p:nvPr>
            <p:ph idx="6" type="title"/>
          </p:nvPr>
        </p:nvSpPr>
        <p:spPr>
          <a:xfrm>
            <a:off x="3441438" y="2399525"/>
            <a:ext cx="241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Inhumane Kiss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4">
            <a:alphaModFix/>
          </a:blip>
          <a:srcRect b="3241" l="0" r="51131" t="0"/>
          <a:stretch/>
        </p:blipFill>
        <p:spPr>
          <a:xfrm>
            <a:off x="871950" y="783262"/>
            <a:ext cx="14815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5">
            <a:alphaModFix/>
          </a:blip>
          <a:srcRect b="0" l="6461" r="16526" t="0"/>
          <a:stretch/>
        </p:blipFill>
        <p:spPr>
          <a:xfrm>
            <a:off x="6490480" y="897500"/>
            <a:ext cx="2096095" cy="153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1038" y="897500"/>
            <a:ext cx="25730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1"/>
          <p:cNvPicPr preferRelativeResize="0"/>
          <p:nvPr/>
        </p:nvPicPr>
        <p:blipFill rotWithShape="1">
          <a:blip r:embed="rId7">
            <a:alphaModFix/>
          </a:blip>
          <a:srcRect b="25928" l="23267" r="25862" t="30080"/>
          <a:stretch/>
        </p:blipFill>
        <p:spPr>
          <a:xfrm>
            <a:off x="1028044" y="2865525"/>
            <a:ext cx="1325432" cy="166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4642" y="2890933"/>
            <a:ext cx="2096100" cy="157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 rotWithShape="1">
          <a:blip r:embed="rId9">
            <a:alphaModFix/>
          </a:blip>
          <a:srcRect b="33950" l="2534" r="0" t="8699"/>
          <a:stretch/>
        </p:blipFill>
        <p:spPr>
          <a:xfrm>
            <a:off x="6627950" y="2898250"/>
            <a:ext cx="1821159" cy="15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713100" y="3537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 1: Mae Nak Phra Khanong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5482695" y="1139888"/>
            <a:ext cx="1863300" cy="4047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Ghost Legend</a:t>
            </a:r>
            <a:endParaRPr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3865250" y="1758050"/>
            <a:ext cx="50982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885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Story follows a young 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pregnant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woman named Nak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Her husband Mak is sent to war, during which Nak and their child die during childbirth.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When Mak returns home his wife and child are there waiting for him. 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He find out that he is living with a ghost; he runs away to a temple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 powerful monk captures Nak's ghost; in a jar, then throws it into the Phra Khanong canal.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94" name="Google Shape;294;p42"/>
          <p:cNvGrpSpPr/>
          <p:nvPr/>
        </p:nvGrpSpPr>
        <p:grpSpPr>
          <a:xfrm>
            <a:off x="576000" y="1105488"/>
            <a:ext cx="137100" cy="343718"/>
            <a:chOff x="4663900" y="2399888"/>
            <a:chExt cx="137100" cy="343718"/>
          </a:xfrm>
        </p:grpSpPr>
        <p:cxnSp>
          <p:nvCxnSpPr>
            <p:cNvPr id="295" name="Google Shape;295;p42"/>
            <p:cNvCxnSpPr/>
            <p:nvPr/>
          </p:nvCxnSpPr>
          <p:spPr>
            <a:xfrm>
              <a:off x="4732846" y="2479605"/>
              <a:ext cx="2400" cy="26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" name="Google Shape;296;p42"/>
            <p:cNvSpPr/>
            <p:nvPr/>
          </p:nvSpPr>
          <p:spPr>
            <a:xfrm>
              <a:off x="4663900" y="2399888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7" name="Google Shape;297;p42"/>
          <p:cNvPicPr preferRelativeResize="0"/>
          <p:nvPr/>
        </p:nvPicPr>
        <p:blipFill rotWithShape="1">
          <a:blip r:embed="rId3">
            <a:alphaModFix/>
          </a:blip>
          <a:srcRect b="48783" l="0" r="655" t="0"/>
          <a:stretch/>
        </p:blipFill>
        <p:spPr>
          <a:xfrm>
            <a:off x="460925" y="1819624"/>
            <a:ext cx="3479375" cy="26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/>
        </p:nvSpPr>
        <p:spPr>
          <a:xfrm>
            <a:off x="713100" y="1038850"/>
            <a:ext cx="300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FILM: Pee Mak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713100" y="3378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 2: Krasue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92" y="1118013"/>
            <a:ext cx="2509084" cy="37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625" y="2799375"/>
            <a:ext cx="3009775" cy="16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524650" y="4857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FILM: Inhuman Kiss</a:t>
            </a:r>
            <a:endParaRPr sz="1200"/>
          </a:p>
        </p:txBody>
      </p:sp>
      <p:sp>
        <p:nvSpPr>
          <p:cNvPr id="307" name="Google Shape;307;p43"/>
          <p:cNvSpPr txBox="1"/>
          <p:nvPr/>
        </p:nvSpPr>
        <p:spPr>
          <a:xfrm>
            <a:off x="3183350" y="978313"/>
            <a:ext cx="55959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885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Krasue is believed to be a cursed individual (usually a female) who manifests as a disembodied woman's head with organs and entrails hanging from its neck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08" name="Google Shape;308;p43"/>
          <p:cNvGrpSpPr/>
          <p:nvPr/>
        </p:nvGrpSpPr>
        <p:grpSpPr>
          <a:xfrm>
            <a:off x="387550" y="560163"/>
            <a:ext cx="137100" cy="343718"/>
            <a:chOff x="4663900" y="2399888"/>
            <a:chExt cx="137100" cy="343718"/>
          </a:xfrm>
        </p:grpSpPr>
        <p:cxnSp>
          <p:nvCxnSpPr>
            <p:cNvPr id="309" name="Google Shape;309;p43"/>
            <p:cNvCxnSpPr/>
            <p:nvPr/>
          </p:nvCxnSpPr>
          <p:spPr>
            <a:xfrm>
              <a:off x="4732846" y="2479605"/>
              <a:ext cx="2400" cy="26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" name="Google Shape;310;p43"/>
            <p:cNvSpPr/>
            <p:nvPr/>
          </p:nvSpPr>
          <p:spPr>
            <a:xfrm>
              <a:off x="4663900" y="2399888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43"/>
          <p:cNvSpPr txBox="1"/>
          <p:nvPr/>
        </p:nvSpPr>
        <p:spPr>
          <a:xfrm>
            <a:off x="5390950" y="2368925"/>
            <a:ext cx="3474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In Inhuman Kiss, a girl named Sai inherits the curse of the Krasue, forcing her to live a double life. 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Her childhood friends discover her secret, they must choose between protecting her or joining a village hunt to kill the creature she has become.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1037800" y="3022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 3: </a:t>
            </a:r>
            <a:r>
              <a:rPr lang="en"/>
              <a:t>Phi Ta Khon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7" name="Google Shape;317;p44"/>
          <p:cNvSpPr txBox="1"/>
          <p:nvPr/>
        </p:nvSpPr>
        <p:spPr>
          <a:xfrm>
            <a:off x="303950" y="44833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FILM: Pee Nak 3 &amp; 4</a:t>
            </a: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50" y="596825"/>
            <a:ext cx="2667306" cy="39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4"/>
          <p:cNvSpPr txBox="1"/>
          <p:nvPr/>
        </p:nvSpPr>
        <p:spPr>
          <a:xfrm>
            <a:off x="3159700" y="749188"/>
            <a:ext cx="55959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88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Thai Festival - </a:t>
            </a:r>
            <a:r>
              <a:rPr b="1" lang="en"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Phi Ta Khon</a:t>
            </a:r>
            <a:endParaRPr b="1" sz="15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 parade/festival where people wear masks and costumes to represent spirits (a celebration)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The ghost is based on the spirit of a </a:t>
            </a:r>
            <a:r>
              <a:rPr b="1" lang="en"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cursed monk </a:t>
            </a:r>
            <a:endParaRPr b="1" sz="15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214375" y="4573088"/>
            <a:ext cx="137100" cy="343718"/>
            <a:chOff x="4663900" y="2399888"/>
            <a:chExt cx="137100" cy="343718"/>
          </a:xfrm>
        </p:grpSpPr>
        <p:cxnSp>
          <p:nvCxnSpPr>
            <p:cNvPr id="321" name="Google Shape;321;p44"/>
            <p:cNvCxnSpPr/>
            <p:nvPr/>
          </p:nvCxnSpPr>
          <p:spPr>
            <a:xfrm>
              <a:off x="4732846" y="2479605"/>
              <a:ext cx="2400" cy="264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" name="Google Shape;322;p44"/>
            <p:cNvSpPr/>
            <p:nvPr/>
          </p:nvSpPr>
          <p:spPr>
            <a:xfrm>
              <a:off x="4663900" y="2399888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3" name="Google Shape;3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050" y="2674400"/>
            <a:ext cx="2912868" cy="163848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/>
        </p:nvSpPr>
        <p:spPr>
          <a:xfrm>
            <a:off x="5884225" y="2646400"/>
            <a:ext cx="3000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The Nak (novice monk) spirit failed to complete their monkhood, leading to hauntings within temples or sacred places. This folklore blends Buddhist beliefs with ghostly revenge.</a:t>
            </a: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713100" y="2363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</a:t>
            </a:r>
            <a:r>
              <a:rPr lang="en">
                <a:solidFill>
                  <a:schemeClr val="accent1"/>
                </a:solidFill>
              </a:rPr>
              <a:t>Ghosts/Clips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0" name="Google Shape;330;p45"/>
          <p:cNvSpPr txBox="1"/>
          <p:nvPr>
            <p:ph idx="4294967295" type="title"/>
          </p:nvPr>
        </p:nvSpPr>
        <p:spPr>
          <a:xfrm>
            <a:off x="6785513" y="2849975"/>
            <a:ext cx="241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The Medium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331" name="Google Shape;331;p45"/>
          <p:cNvSpPr txBox="1"/>
          <p:nvPr>
            <p:ph idx="4294967295" type="title"/>
          </p:nvPr>
        </p:nvSpPr>
        <p:spPr>
          <a:xfrm>
            <a:off x="897088" y="2784013"/>
            <a:ext cx="241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Laddaland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332" name="Google Shape;332;p45"/>
          <p:cNvSpPr txBox="1"/>
          <p:nvPr>
            <p:ph idx="4294967295" type="title"/>
          </p:nvPr>
        </p:nvSpPr>
        <p:spPr>
          <a:xfrm>
            <a:off x="3733763" y="2870350"/>
            <a:ext cx="2412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Death Whisperer</a:t>
            </a:r>
            <a:endParaRPr sz="2000">
              <a:solidFill>
                <a:srgbClr val="1155CC"/>
              </a:solidFill>
            </a:endParaRPr>
          </a:p>
        </p:txBody>
      </p:sp>
      <p:pic>
        <p:nvPicPr>
          <p:cNvPr id="333" name="Google Shape;333;p45"/>
          <p:cNvPicPr preferRelativeResize="0"/>
          <p:nvPr/>
        </p:nvPicPr>
        <p:blipFill rotWithShape="1">
          <a:blip r:embed="rId3">
            <a:alphaModFix/>
          </a:blip>
          <a:srcRect b="25928" l="23267" r="25862" t="30080"/>
          <a:stretch/>
        </p:blipFill>
        <p:spPr>
          <a:xfrm>
            <a:off x="897094" y="1099337"/>
            <a:ext cx="1325432" cy="166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 rotWithShape="1">
          <a:blip r:embed="rId4">
            <a:alphaModFix/>
          </a:blip>
          <a:srcRect b="33950" l="2534" r="0" t="8699"/>
          <a:stretch/>
        </p:blipFill>
        <p:spPr>
          <a:xfrm>
            <a:off x="6530525" y="1170213"/>
            <a:ext cx="1821159" cy="15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>
            <p:ph idx="4294967295" type="title"/>
          </p:nvPr>
        </p:nvSpPr>
        <p:spPr>
          <a:xfrm>
            <a:off x="155175" y="3419150"/>
            <a:ext cx="30306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Quicksand"/>
                <a:ea typeface="Quicksand"/>
                <a:cs typeface="Quicksand"/>
                <a:sym typeface="Quicksand"/>
              </a:rPr>
              <a:t>Chao Kam Nai Wen 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Quicksand"/>
                <a:ea typeface="Quicksand"/>
                <a:cs typeface="Quicksand"/>
                <a:sym typeface="Quicksand"/>
              </a:rPr>
              <a:t>(เจ้ากรรมนายเวร)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Quicksand"/>
                <a:ea typeface="Quicksand"/>
                <a:cs typeface="Quicksand"/>
                <a:sym typeface="Quicksand"/>
              </a:rPr>
              <a:t>A ghost that haunts a person or place due to wrongful karma the committed during the ghosts life.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038" y="997474"/>
            <a:ext cx="1496150" cy="18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 txBox="1"/>
          <p:nvPr>
            <p:ph idx="4294967295" type="title"/>
          </p:nvPr>
        </p:nvSpPr>
        <p:spPr>
          <a:xfrm>
            <a:off x="3518275" y="3419150"/>
            <a:ext cx="24126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Quicksand"/>
                <a:ea typeface="Quicksand"/>
                <a:cs typeface="Quicksand"/>
                <a:sym typeface="Quicksand"/>
              </a:rPr>
              <a:t>Pop (ปอบ,) &amp; Tee Yod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Quicksand"/>
                <a:ea typeface="Quicksand"/>
                <a:cs typeface="Quicksand"/>
                <a:sym typeface="Quicksand"/>
              </a:rPr>
              <a:t>a mysterious woman in black dress &amp; a cannibalistic spirit of Thai folklore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8" name="Google Shape;338;p45"/>
          <p:cNvSpPr txBox="1"/>
          <p:nvPr>
            <p:ph idx="4294967295" type="title"/>
          </p:nvPr>
        </p:nvSpPr>
        <p:spPr>
          <a:xfrm>
            <a:off x="6467075" y="3419150"/>
            <a:ext cx="23556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Quicksand"/>
                <a:ea typeface="Quicksand"/>
                <a:cs typeface="Quicksand"/>
                <a:sym typeface="Quicksand"/>
              </a:rPr>
              <a:t>A demonic possession centered around the belief in shamanism practised in the northeastern part of Thailand.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title"/>
          </p:nvPr>
        </p:nvSpPr>
        <p:spPr>
          <a:xfrm>
            <a:off x="3433675" y="2211050"/>
            <a:ext cx="52071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Video 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Demonstration </a:t>
            </a:r>
            <a:endParaRPr/>
          </a:p>
        </p:txBody>
      </p:sp>
      <p:sp>
        <p:nvSpPr>
          <p:cNvPr id="344" name="Google Shape;344;p46"/>
          <p:cNvSpPr txBox="1"/>
          <p:nvPr>
            <p:ph idx="2" type="title"/>
          </p:nvPr>
        </p:nvSpPr>
        <p:spPr>
          <a:xfrm>
            <a:off x="6908825" y="1021700"/>
            <a:ext cx="13377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45" name="Google Shape;345;p46"/>
          <p:cNvCxnSpPr/>
          <p:nvPr/>
        </p:nvCxnSpPr>
        <p:spPr>
          <a:xfrm>
            <a:off x="7080276" y="2068372"/>
            <a:ext cx="1261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713100" y="5393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Note About </a:t>
            </a:r>
            <a:r>
              <a:rPr lang="en"/>
              <a:t>Clips Chosen</a:t>
            </a:r>
            <a:endParaRPr/>
          </a:p>
        </p:txBody>
      </p:sp>
      <p:graphicFrame>
        <p:nvGraphicFramePr>
          <p:cNvPr id="351" name="Google Shape;351;p47"/>
          <p:cNvGraphicFramePr/>
          <p:nvPr/>
        </p:nvGraphicFramePr>
        <p:xfrm>
          <a:off x="215538" y="144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{B19607E3-BCA7-45BE-AE79-FEB7D61041DA}</a:tableStyleId>
              </a:tblPr>
              <a:tblGrid>
                <a:gridCol w="1343650"/>
                <a:gridCol w="2122525"/>
                <a:gridCol w="4489075"/>
              </a:tblGrid>
              <a:tr h="75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rimson Text"/>
                        <a:ea typeface="Crimson Text"/>
                        <a:cs typeface="Crimson Text"/>
                        <a:sym typeface="Crimson Tex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Short Clips</a:t>
                      </a:r>
                      <a:endParaRPr sz="2200">
                        <a:solidFill>
                          <a:schemeClr val="lt1"/>
                        </a:solidFill>
                        <a:latin typeface="Crimson Text"/>
                        <a:ea typeface="Crimson Text"/>
                        <a:cs typeface="Crimson Text"/>
                        <a:sym typeface="Crimson Tex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 horror films the ghost doesn’t appear for long (i.e jump scares)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rimson Text"/>
                        <a:ea typeface="Crimson Text"/>
                        <a:cs typeface="Crimson Text"/>
                        <a:sym typeface="Crimson Tex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Speed</a:t>
                      </a:r>
                      <a:endParaRPr>
                        <a:solidFill>
                          <a:schemeClr val="lt1"/>
                        </a:solidFill>
                        <a:latin typeface="Crimson Text"/>
                        <a:ea typeface="Crimson Text"/>
                        <a:cs typeface="Crimson Text"/>
                        <a:sym typeface="Crimson Tex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Clips have been slowed down for the program to map body landmarks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rimson Text"/>
                        <a:ea typeface="Crimson Text"/>
                        <a:cs typeface="Crimson Text"/>
                        <a:sym typeface="Crimson Tex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Deformation</a:t>
                      </a:r>
                      <a:endParaRPr>
                        <a:solidFill>
                          <a:schemeClr val="lt1"/>
                        </a:solidFill>
                        <a:latin typeface="Crimson Text"/>
                        <a:ea typeface="Crimson Text"/>
                        <a:cs typeface="Crimson Text"/>
                        <a:sym typeface="Crimson Tex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Code works best on human-like ghosts (difficult to detect masks, hidden faces, monsters) 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rimson Text"/>
                        <a:ea typeface="Crimson Text"/>
                        <a:cs typeface="Crimson Text"/>
                        <a:sym typeface="Crimson Tex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Singular Figures</a:t>
                      </a:r>
                      <a:endParaRPr sz="2200">
                        <a:solidFill>
                          <a:schemeClr val="lt1"/>
                        </a:solidFill>
                        <a:latin typeface="Crimson Text"/>
                        <a:ea typeface="Crimson Text"/>
                        <a:cs typeface="Crimson Text"/>
                        <a:sym typeface="Crimson Tex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Code detects main character in frame (in clips of more than 1 person, it switches focus)</a:t>
                      </a:r>
                      <a:endParaRPr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52" name="Google Shape;352;p47"/>
          <p:cNvGrpSpPr/>
          <p:nvPr/>
        </p:nvGrpSpPr>
        <p:grpSpPr>
          <a:xfrm>
            <a:off x="713091" y="1677865"/>
            <a:ext cx="399992" cy="358141"/>
            <a:chOff x="1674829" y="1844915"/>
            <a:chExt cx="399992" cy="358141"/>
          </a:xfrm>
        </p:grpSpPr>
        <p:sp>
          <p:nvSpPr>
            <p:cNvPr id="353" name="Google Shape;353;p47"/>
            <p:cNvSpPr/>
            <p:nvPr/>
          </p:nvSpPr>
          <p:spPr>
            <a:xfrm>
              <a:off x="1674829" y="1844915"/>
              <a:ext cx="399992" cy="358141"/>
            </a:xfrm>
            <a:custGeom>
              <a:rect b="b" l="l" r="r" t="t"/>
              <a:pathLst>
                <a:path extrusionOk="0" h="10075" w="11480">
                  <a:moveTo>
                    <a:pt x="2049" y="1334"/>
                  </a:moveTo>
                  <a:lnTo>
                    <a:pt x="2049" y="2692"/>
                  </a:lnTo>
                  <a:lnTo>
                    <a:pt x="691" y="2692"/>
                  </a:lnTo>
                  <a:lnTo>
                    <a:pt x="691" y="1334"/>
                  </a:lnTo>
                  <a:close/>
                  <a:moveTo>
                    <a:pt x="10813" y="1334"/>
                  </a:moveTo>
                  <a:lnTo>
                    <a:pt x="10813" y="2692"/>
                  </a:lnTo>
                  <a:lnTo>
                    <a:pt x="9455" y="2692"/>
                  </a:lnTo>
                  <a:lnTo>
                    <a:pt x="9455" y="1334"/>
                  </a:lnTo>
                  <a:close/>
                  <a:moveTo>
                    <a:pt x="2049" y="3359"/>
                  </a:moveTo>
                  <a:lnTo>
                    <a:pt x="2049" y="4692"/>
                  </a:lnTo>
                  <a:lnTo>
                    <a:pt x="691" y="4692"/>
                  </a:lnTo>
                  <a:lnTo>
                    <a:pt x="691" y="3359"/>
                  </a:lnTo>
                  <a:close/>
                  <a:moveTo>
                    <a:pt x="10813" y="3359"/>
                  </a:moveTo>
                  <a:lnTo>
                    <a:pt x="10813" y="4692"/>
                  </a:lnTo>
                  <a:lnTo>
                    <a:pt x="9455" y="4692"/>
                  </a:lnTo>
                  <a:lnTo>
                    <a:pt x="9455" y="3359"/>
                  </a:lnTo>
                  <a:close/>
                  <a:moveTo>
                    <a:pt x="2049" y="5383"/>
                  </a:moveTo>
                  <a:lnTo>
                    <a:pt x="2049" y="6716"/>
                  </a:lnTo>
                  <a:lnTo>
                    <a:pt x="691" y="6716"/>
                  </a:lnTo>
                  <a:lnTo>
                    <a:pt x="691" y="5383"/>
                  </a:lnTo>
                  <a:close/>
                  <a:moveTo>
                    <a:pt x="10813" y="5383"/>
                  </a:moveTo>
                  <a:lnTo>
                    <a:pt x="10813" y="6716"/>
                  </a:lnTo>
                  <a:lnTo>
                    <a:pt x="9455" y="6716"/>
                  </a:lnTo>
                  <a:lnTo>
                    <a:pt x="9455" y="5383"/>
                  </a:lnTo>
                  <a:close/>
                  <a:moveTo>
                    <a:pt x="5097" y="3353"/>
                  </a:moveTo>
                  <a:cubicBezTo>
                    <a:pt x="5157" y="3353"/>
                    <a:pt x="5216" y="3370"/>
                    <a:pt x="5264" y="3406"/>
                  </a:cubicBezTo>
                  <a:lnTo>
                    <a:pt x="7288" y="4764"/>
                  </a:lnTo>
                  <a:cubicBezTo>
                    <a:pt x="7383" y="4811"/>
                    <a:pt x="7431" y="4930"/>
                    <a:pt x="7431" y="5026"/>
                  </a:cubicBezTo>
                  <a:cubicBezTo>
                    <a:pt x="7431" y="5145"/>
                    <a:pt x="7383" y="5264"/>
                    <a:pt x="7288" y="5311"/>
                  </a:cubicBezTo>
                  <a:lnTo>
                    <a:pt x="5264" y="6669"/>
                  </a:lnTo>
                  <a:cubicBezTo>
                    <a:pt x="5216" y="6704"/>
                    <a:pt x="5157" y="6722"/>
                    <a:pt x="5097" y="6722"/>
                  </a:cubicBezTo>
                  <a:cubicBezTo>
                    <a:pt x="5037" y="6722"/>
                    <a:pt x="4978" y="6704"/>
                    <a:pt x="4930" y="6669"/>
                  </a:cubicBezTo>
                  <a:cubicBezTo>
                    <a:pt x="4811" y="6621"/>
                    <a:pt x="4740" y="6502"/>
                    <a:pt x="4740" y="6383"/>
                  </a:cubicBezTo>
                  <a:lnTo>
                    <a:pt x="4740" y="3692"/>
                  </a:lnTo>
                  <a:cubicBezTo>
                    <a:pt x="4740" y="3573"/>
                    <a:pt x="4811" y="3454"/>
                    <a:pt x="4930" y="3406"/>
                  </a:cubicBezTo>
                  <a:cubicBezTo>
                    <a:pt x="4978" y="3370"/>
                    <a:pt x="5037" y="3353"/>
                    <a:pt x="5097" y="3353"/>
                  </a:cubicBezTo>
                  <a:close/>
                  <a:moveTo>
                    <a:pt x="2049" y="7383"/>
                  </a:moveTo>
                  <a:lnTo>
                    <a:pt x="2049" y="8741"/>
                  </a:lnTo>
                  <a:lnTo>
                    <a:pt x="691" y="8741"/>
                  </a:lnTo>
                  <a:lnTo>
                    <a:pt x="691" y="7383"/>
                  </a:lnTo>
                  <a:close/>
                  <a:moveTo>
                    <a:pt x="10813" y="7383"/>
                  </a:moveTo>
                  <a:lnTo>
                    <a:pt x="10813" y="8741"/>
                  </a:lnTo>
                  <a:lnTo>
                    <a:pt x="9455" y="8741"/>
                  </a:lnTo>
                  <a:lnTo>
                    <a:pt x="9455" y="7383"/>
                  </a:lnTo>
                  <a:close/>
                  <a:moveTo>
                    <a:pt x="358" y="1"/>
                  </a:moveTo>
                  <a:cubicBezTo>
                    <a:pt x="167" y="1"/>
                    <a:pt x="1" y="144"/>
                    <a:pt x="1" y="334"/>
                  </a:cubicBezTo>
                  <a:lnTo>
                    <a:pt x="1" y="9741"/>
                  </a:lnTo>
                  <a:cubicBezTo>
                    <a:pt x="1" y="9931"/>
                    <a:pt x="167" y="10074"/>
                    <a:pt x="358" y="10074"/>
                  </a:cubicBezTo>
                  <a:cubicBezTo>
                    <a:pt x="525" y="10074"/>
                    <a:pt x="691" y="9931"/>
                    <a:pt x="691" y="9741"/>
                  </a:cubicBezTo>
                  <a:lnTo>
                    <a:pt x="691" y="9407"/>
                  </a:lnTo>
                  <a:lnTo>
                    <a:pt x="2049" y="9407"/>
                  </a:lnTo>
                  <a:lnTo>
                    <a:pt x="2049" y="9741"/>
                  </a:lnTo>
                  <a:cubicBezTo>
                    <a:pt x="2049" y="9931"/>
                    <a:pt x="2192" y="10074"/>
                    <a:pt x="2382" y="10074"/>
                  </a:cubicBezTo>
                  <a:cubicBezTo>
                    <a:pt x="2573" y="10074"/>
                    <a:pt x="2716" y="9931"/>
                    <a:pt x="2716" y="9741"/>
                  </a:cubicBezTo>
                  <a:lnTo>
                    <a:pt x="2716" y="9074"/>
                  </a:lnTo>
                  <a:cubicBezTo>
                    <a:pt x="2716" y="8883"/>
                    <a:pt x="2882" y="8741"/>
                    <a:pt x="3073" y="8741"/>
                  </a:cubicBezTo>
                  <a:lnTo>
                    <a:pt x="8431" y="8741"/>
                  </a:lnTo>
                  <a:cubicBezTo>
                    <a:pt x="8622" y="8741"/>
                    <a:pt x="8788" y="8883"/>
                    <a:pt x="8788" y="9074"/>
                  </a:cubicBezTo>
                  <a:lnTo>
                    <a:pt x="8788" y="9741"/>
                  </a:lnTo>
                  <a:cubicBezTo>
                    <a:pt x="8788" y="9931"/>
                    <a:pt x="8931" y="10074"/>
                    <a:pt x="9122" y="10074"/>
                  </a:cubicBezTo>
                  <a:cubicBezTo>
                    <a:pt x="9288" y="10074"/>
                    <a:pt x="9455" y="9931"/>
                    <a:pt x="9455" y="9741"/>
                  </a:cubicBezTo>
                  <a:lnTo>
                    <a:pt x="9455" y="9407"/>
                  </a:lnTo>
                  <a:lnTo>
                    <a:pt x="10813" y="9407"/>
                  </a:lnTo>
                  <a:lnTo>
                    <a:pt x="10813" y="9741"/>
                  </a:lnTo>
                  <a:cubicBezTo>
                    <a:pt x="10813" y="9931"/>
                    <a:pt x="10979" y="10074"/>
                    <a:pt x="11146" y="10074"/>
                  </a:cubicBezTo>
                  <a:cubicBezTo>
                    <a:pt x="11336" y="10074"/>
                    <a:pt x="11479" y="9931"/>
                    <a:pt x="11479" y="9741"/>
                  </a:cubicBezTo>
                  <a:lnTo>
                    <a:pt x="11479" y="334"/>
                  </a:lnTo>
                  <a:cubicBezTo>
                    <a:pt x="11479" y="144"/>
                    <a:pt x="11336" y="1"/>
                    <a:pt x="11146" y="1"/>
                  </a:cubicBezTo>
                  <a:cubicBezTo>
                    <a:pt x="10979" y="1"/>
                    <a:pt x="10813" y="144"/>
                    <a:pt x="10813" y="334"/>
                  </a:cubicBezTo>
                  <a:lnTo>
                    <a:pt x="10813" y="668"/>
                  </a:lnTo>
                  <a:lnTo>
                    <a:pt x="9455" y="668"/>
                  </a:lnTo>
                  <a:lnTo>
                    <a:pt x="9455" y="334"/>
                  </a:lnTo>
                  <a:cubicBezTo>
                    <a:pt x="9455" y="144"/>
                    <a:pt x="9288" y="1"/>
                    <a:pt x="9122" y="1"/>
                  </a:cubicBezTo>
                  <a:cubicBezTo>
                    <a:pt x="8931" y="1"/>
                    <a:pt x="8788" y="144"/>
                    <a:pt x="8788" y="334"/>
                  </a:cubicBezTo>
                  <a:lnTo>
                    <a:pt x="8788" y="1001"/>
                  </a:lnTo>
                  <a:cubicBezTo>
                    <a:pt x="8788" y="1191"/>
                    <a:pt x="8622" y="1334"/>
                    <a:pt x="8431" y="1334"/>
                  </a:cubicBezTo>
                  <a:lnTo>
                    <a:pt x="3073" y="1334"/>
                  </a:lnTo>
                  <a:cubicBezTo>
                    <a:pt x="2882" y="1334"/>
                    <a:pt x="2716" y="1191"/>
                    <a:pt x="2716" y="1001"/>
                  </a:cubicBezTo>
                  <a:lnTo>
                    <a:pt x="2716" y="334"/>
                  </a:lnTo>
                  <a:cubicBezTo>
                    <a:pt x="2716" y="144"/>
                    <a:pt x="2573" y="1"/>
                    <a:pt x="2382" y="1"/>
                  </a:cubicBezTo>
                  <a:cubicBezTo>
                    <a:pt x="2192" y="1"/>
                    <a:pt x="2049" y="144"/>
                    <a:pt x="2049" y="334"/>
                  </a:cubicBezTo>
                  <a:lnTo>
                    <a:pt x="2049" y="668"/>
                  </a:lnTo>
                  <a:lnTo>
                    <a:pt x="691" y="668"/>
                  </a:lnTo>
                  <a:lnTo>
                    <a:pt x="691" y="334"/>
                  </a:lnTo>
                  <a:cubicBezTo>
                    <a:pt x="691" y="144"/>
                    <a:pt x="525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1863186" y="1998166"/>
              <a:ext cx="38222" cy="51651"/>
            </a:xfrm>
            <a:custGeom>
              <a:rect b="b" l="l" r="r" t="t"/>
              <a:pathLst>
                <a:path extrusionOk="0" h="1453" w="1097">
                  <a:moveTo>
                    <a:pt x="1" y="0"/>
                  </a:moveTo>
                  <a:lnTo>
                    <a:pt x="1" y="1453"/>
                  </a:lnTo>
                  <a:lnTo>
                    <a:pt x="1096" y="7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47"/>
          <p:cNvGrpSpPr/>
          <p:nvPr/>
        </p:nvGrpSpPr>
        <p:grpSpPr>
          <a:xfrm>
            <a:off x="657815" y="2688381"/>
            <a:ext cx="399156" cy="408062"/>
            <a:chOff x="1675252" y="2636018"/>
            <a:chExt cx="399156" cy="408062"/>
          </a:xfrm>
        </p:grpSpPr>
        <p:sp>
          <p:nvSpPr>
            <p:cNvPr id="356" name="Google Shape;356;p47"/>
            <p:cNvSpPr/>
            <p:nvPr/>
          </p:nvSpPr>
          <p:spPr>
            <a:xfrm>
              <a:off x="1675252" y="2851871"/>
              <a:ext cx="399156" cy="71166"/>
            </a:xfrm>
            <a:custGeom>
              <a:rect b="b" l="l" r="r" t="t"/>
              <a:pathLst>
                <a:path extrusionOk="0" h="2002" w="11456">
                  <a:moveTo>
                    <a:pt x="1358" y="1"/>
                  </a:moveTo>
                  <a:lnTo>
                    <a:pt x="1358" y="668"/>
                  </a:lnTo>
                  <a:lnTo>
                    <a:pt x="334" y="668"/>
                  </a:lnTo>
                  <a:cubicBezTo>
                    <a:pt x="143" y="668"/>
                    <a:pt x="1" y="811"/>
                    <a:pt x="1" y="1001"/>
                  </a:cubicBezTo>
                  <a:lnTo>
                    <a:pt x="1" y="1668"/>
                  </a:lnTo>
                  <a:cubicBezTo>
                    <a:pt x="1" y="1858"/>
                    <a:pt x="143" y="2001"/>
                    <a:pt x="334" y="2001"/>
                  </a:cubicBezTo>
                  <a:lnTo>
                    <a:pt x="11122" y="2001"/>
                  </a:lnTo>
                  <a:cubicBezTo>
                    <a:pt x="11312" y="2001"/>
                    <a:pt x="11455" y="1858"/>
                    <a:pt x="11455" y="1668"/>
                  </a:cubicBezTo>
                  <a:lnTo>
                    <a:pt x="11455" y="1001"/>
                  </a:lnTo>
                  <a:cubicBezTo>
                    <a:pt x="11455" y="811"/>
                    <a:pt x="11312" y="668"/>
                    <a:pt x="11122" y="668"/>
                  </a:cubicBezTo>
                  <a:lnTo>
                    <a:pt x="10098" y="668"/>
                  </a:lnTo>
                  <a:lnTo>
                    <a:pt x="100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1839534" y="2949240"/>
              <a:ext cx="23275" cy="93988"/>
            </a:xfrm>
            <a:custGeom>
              <a:rect b="b" l="l" r="r" t="t"/>
              <a:pathLst>
                <a:path extrusionOk="0" h="2644" w="668">
                  <a:moveTo>
                    <a:pt x="668" y="1"/>
                  </a:moveTo>
                  <a:cubicBezTo>
                    <a:pt x="287" y="143"/>
                    <a:pt x="1" y="524"/>
                    <a:pt x="1" y="953"/>
                  </a:cubicBezTo>
                  <a:lnTo>
                    <a:pt x="1" y="2644"/>
                  </a:lnTo>
                  <a:lnTo>
                    <a:pt x="668" y="264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1886850" y="2949240"/>
              <a:ext cx="23275" cy="93988"/>
            </a:xfrm>
            <a:custGeom>
              <a:rect b="b" l="l" r="r" t="t"/>
              <a:pathLst>
                <a:path extrusionOk="0" h="2644" w="668">
                  <a:moveTo>
                    <a:pt x="0" y="1"/>
                  </a:moveTo>
                  <a:lnTo>
                    <a:pt x="0" y="2644"/>
                  </a:lnTo>
                  <a:lnTo>
                    <a:pt x="667" y="2644"/>
                  </a:lnTo>
                  <a:lnTo>
                    <a:pt x="667" y="953"/>
                  </a:lnTo>
                  <a:cubicBezTo>
                    <a:pt x="667" y="524"/>
                    <a:pt x="381" y="1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1769013" y="2947534"/>
              <a:ext cx="58954" cy="95694"/>
            </a:xfrm>
            <a:custGeom>
              <a:rect b="b" l="l" r="r" t="t"/>
              <a:pathLst>
                <a:path extrusionOk="0" h="2692" w="1692">
                  <a:moveTo>
                    <a:pt x="1" y="1"/>
                  </a:moveTo>
                  <a:lnTo>
                    <a:pt x="1" y="2692"/>
                  </a:lnTo>
                  <a:lnTo>
                    <a:pt x="1358" y="2692"/>
                  </a:lnTo>
                  <a:lnTo>
                    <a:pt x="1358" y="1001"/>
                  </a:lnTo>
                  <a:cubicBezTo>
                    <a:pt x="1358" y="620"/>
                    <a:pt x="1477" y="263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2003850" y="2947534"/>
              <a:ext cx="70556" cy="95694"/>
            </a:xfrm>
            <a:custGeom>
              <a:rect b="b" l="l" r="r" t="t"/>
              <a:pathLst>
                <a:path extrusionOk="0" h="2692" w="2025">
                  <a:moveTo>
                    <a:pt x="0" y="1"/>
                  </a:moveTo>
                  <a:lnTo>
                    <a:pt x="0" y="2692"/>
                  </a:lnTo>
                  <a:lnTo>
                    <a:pt x="1691" y="2692"/>
                  </a:lnTo>
                  <a:cubicBezTo>
                    <a:pt x="1881" y="2692"/>
                    <a:pt x="2024" y="2549"/>
                    <a:pt x="2024" y="2359"/>
                  </a:cubicBezTo>
                  <a:cubicBezTo>
                    <a:pt x="2024" y="2192"/>
                    <a:pt x="1881" y="2025"/>
                    <a:pt x="1691" y="2025"/>
                  </a:cubicBezTo>
                  <a:lnTo>
                    <a:pt x="1358" y="2025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1675252" y="2947534"/>
              <a:ext cx="70556" cy="96547"/>
            </a:xfrm>
            <a:custGeom>
              <a:rect b="b" l="l" r="r" t="t"/>
              <a:pathLst>
                <a:path extrusionOk="0" h="2716" w="2025">
                  <a:moveTo>
                    <a:pt x="667" y="1"/>
                  </a:moveTo>
                  <a:lnTo>
                    <a:pt x="667" y="2025"/>
                  </a:lnTo>
                  <a:lnTo>
                    <a:pt x="334" y="2025"/>
                  </a:lnTo>
                  <a:cubicBezTo>
                    <a:pt x="143" y="2025"/>
                    <a:pt x="1" y="2192"/>
                    <a:pt x="1" y="2359"/>
                  </a:cubicBezTo>
                  <a:cubicBezTo>
                    <a:pt x="1" y="2549"/>
                    <a:pt x="143" y="2716"/>
                    <a:pt x="334" y="2716"/>
                  </a:cubicBezTo>
                  <a:lnTo>
                    <a:pt x="2025" y="2716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1921692" y="2947534"/>
              <a:ext cx="58954" cy="95694"/>
            </a:xfrm>
            <a:custGeom>
              <a:rect b="b" l="l" r="r" t="t"/>
              <a:pathLst>
                <a:path extrusionOk="0" h="2692" w="1692">
                  <a:moveTo>
                    <a:pt x="0" y="1"/>
                  </a:moveTo>
                  <a:cubicBezTo>
                    <a:pt x="215" y="263"/>
                    <a:pt x="334" y="620"/>
                    <a:pt x="334" y="1001"/>
                  </a:cubicBezTo>
                  <a:lnTo>
                    <a:pt x="334" y="2692"/>
                  </a:lnTo>
                  <a:lnTo>
                    <a:pt x="1691" y="2692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1804691" y="2636018"/>
              <a:ext cx="140276" cy="143932"/>
            </a:xfrm>
            <a:custGeom>
              <a:rect b="b" l="l" r="r" t="t"/>
              <a:pathLst>
                <a:path extrusionOk="0" h="4049" w="4026">
                  <a:moveTo>
                    <a:pt x="2025" y="1024"/>
                  </a:moveTo>
                  <a:cubicBezTo>
                    <a:pt x="2192" y="1024"/>
                    <a:pt x="2358" y="1167"/>
                    <a:pt x="2358" y="1358"/>
                  </a:cubicBezTo>
                  <a:cubicBezTo>
                    <a:pt x="2358" y="1548"/>
                    <a:pt x="2192" y="1691"/>
                    <a:pt x="2025" y="1691"/>
                  </a:cubicBezTo>
                  <a:cubicBezTo>
                    <a:pt x="1834" y="1691"/>
                    <a:pt x="1668" y="1548"/>
                    <a:pt x="1668" y="1358"/>
                  </a:cubicBezTo>
                  <a:cubicBezTo>
                    <a:pt x="1668" y="1167"/>
                    <a:pt x="1834" y="1024"/>
                    <a:pt x="2025" y="1024"/>
                  </a:cubicBezTo>
                  <a:close/>
                  <a:moveTo>
                    <a:pt x="1334" y="1691"/>
                  </a:moveTo>
                  <a:cubicBezTo>
                    <a:pt x="1525" y="1691"/>
                    <a:pt x="1668" y="1834"/>
                    <a:pt x="1668" y="2024"/>
                  </a:cubicBezTo>
                  <a:cubicBezTo>
                    <a:pt x="1668" y="2215"/>
                    <a:pt x="1525" y="2358"/>
                    <a:pt x="1334" y="2358"/>
                  </a:cubicBezTo>
                  <a:cubicBezTo>
                    <a:pt x="1144" y="2358"/>
                    <a:pt x="1001" y="2215"/>
                    <a:pt x="1001" y="2024"/>
                  </a:cubicBezTo>
                  <a:cubicBezTo>
                    <a:pt x="1001" y="1834"/>
                    <a:pt x="1144" y="1691"/>
                    <a:pt x="1334" y="1691"/>
                  </a:cubicBezTo>
                  <a:close/>
                  <a:moveTo>
                    <a:pt x="2692" y="1691"/>
                  </a:moveTo>
                  <a:cubicBezTo>
                    <a:pt x="2882" y="1691"/>
                    <a:pt x="3025" y="1834"/>
                    <a:pt x="3025" y="2024"/>
                  </a:cubicBezTo>
                  <a:cubicBezTo>
                    <a:pt x="3025" y="2215"/>
                    <a:pt x="2882" y="2358"/>
                    <a:pt x="2692" y="2358"/>
                  </a:cubicBezTo>
                  <a:cubicBezTo>
                    <a:pt x="2501" y="2358"/>
                    <a:pt x="2358" y="2215"/>
                    <a:pt x="2358" y="2024"/>
                  </a:cubicBezTo>
                  <a:cubicBezTo>
                    <a:pt x="2358" y="1834"/>
                    <a:pt x="2501" y="1691"/>
                    <a:pt x="2692" y="1691"/>
                  </a:cubicBezTo>
                  <a:close/>
                  <a:moveTo>
                    <a:pt x="2025" y="2358"/>
                  </a:moveTo>
                  <a:cubicBezTo>
                    <a:pt x="2192" y="2358"/>
                    <a:pt x="2358" y="2525"/>
                    <a:pt x="2358" y="2691"/>
                  </a:cubicBezTo>
                  <a:cubicBezTo>
                    <a:pt x="2358" y="2882"/>
                    <a:pt x="2192" y="3048"/>
                    <a:pt x="2025" y="3048"/>
                  </a:cubicBezTo>
                  <a:cubicBezTo>
                    <a:pt x="1834" y="3048"/>
                    <a:pt x="1668" y="2882"/>
                    <a:pt x="1668" y="2691"/>
                  </a:cubicBezTo>
                  <a:cubicBezTo>
                    <a:pt x="1668" y="2525"/>
                    <a:pt x="1834" y="2358"/>
                    <a:pt x="2025" y="2358"/>
                  </a:cubicBezTo>
                  <a:close/>
                  <a:moveTo>
                    <a:pt x="2025" y="0"/>
                  </a:moveTo>
                  <a:cubicBezTo>
                    <a:pt x="906" y="0"/>
                    <a:pt x="1" y="905"/>
                    <a:pt x="1" y="2024"/>
                  </a:cubicBezTo>
                  <a:cubicBezTo>
                    <a:pt x="1" y="3144"/>
                    <a:pt x="906" y="4049"/>
                    <a:pt x="2025" y="4049"/>
                  </a:cubicBezTo>
                  <a:cubicBezTo>
                    <a:pt x="3120" y="4049"/>
                    <a:pt x="4025" y="3144"/>
                    <a:pt x="4025" y="2024"/>
                  </a:cubicBezTo>
                  <a:cubicBezTo>
                    <a:pt x="4025" y="905"/>
                    <a:pt x="3120" y="0"/>
                    <a:pt x="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1699328" y="2707969"/>
              <a:ext cx="351003" cy="119404"/>
            </a:xfrm>
            <a:custGeom>
              <a:rect b="b" l="l" r="r" t="t"/>
              <a:pathLst>
                <a:path extrusionOk="0" h="3359" w="10074">
                  <a:moveTo>
                    <a:pt x="9669" y="0"/>
                  </a:moveTo>
                  <a:lnTo>
                    <a:pt x="7692" y="429"/>
                  </a:lnTo>
                  <a:cubicBezTo>
                    <a:pt x="7573" y="1072"/>
                    <a:pt x="7264" y="1620"/>
                    <a:pt x="6811" y="2025"/>
                  </a:cubicBezTo>
                  <a:lnTo>
                    <a:pt x="7383" y="2025"/>
                  </a:lnTo>
                  <a:cubicBezTo>
                    <a:pt x="7573" y="2025"/>
                    <a:pt x="7716" y="2168"/>
                    <a:pt x="7716" y="2358"/>
                  </a:cubicBezTo>
                  <a:cubicBezTo>
                    <a:pt x="7716" y="2549"/>
                    <a:pt x="7573" y="2692"/>
                    <a:pt x="7383" y="2692"/>
                  </a:cubicBezTo>
                  <a:lnTo>
                    <a:pt x="5049" y="2692"/>
                  </a:lnTo>
                  <a:cubicBezTo>
                    <a:pt x="4096" y="2692"/>
                    <a:pt x="3287" y="2215"/>
                    <a:pt x="2786" y="1477"/>
                  </a:cubicBezTo>
                  <a:lnTo>
                    <a:pt x="262" y="2025"/>
                  </a:lnTo>
                  <a:cubicBezTo>
                    <a:pt x="95" y="2072"/>
                    <a:pt x="0" y="2191"/>
                    <a:pt x="0" y="2358"/>
                  </a:cubicBezTo>
                  <a:lnTo>
                    <a:pt x="0" y="3025"/>
                  </a:lnTo>
                  <a:cubicBezTo>
                    <a:pt x="0" y="3215"/>
                    <a:pt x="143" y="3358"/>
                    <a:pt x="334" y="3358"/>
                  </a:cubicBezTo>
                  <a:lnTo>
                    <a:pt x="9740" y="3358"/>
                  </a:lnTo>
                  <a:cubicBezTo>
                    <a:pt x="9931" y="3358"/>
                    <a:pt x="10074" y="3215"/>
                    <a:pt x="10074" y="3025"/>
                  </a:cubicBezTo>
                  <a:lnTo>
                    <a:pt x="10074" y="334"/>
                  </a:lnTo>
                  <a:cubicBezTo>
                    <a:pt x="10074" y="239"/>
                    <a:pt x="10026" y="143"/>
                    <a:pt x="9955" y="72"/>
                  </a:cubicBezTo>
                  <a:cubicBezTo>
                    <a:pt x="9883" y="24"/>
                    <a:pt x="9764" y="0"/>
                    <a:pt x="9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47"/>
          <p:cNvGrpSpPr/>
          <p:nvPr/>
        </p:nvGrpSpPr>
        <p:grpSpPr>
          <a:xfrm>
            <a:off x="713086" y="3748815"/>
            <a:ext cx="399990" cy="358965"/>
            <a:chOff x="1674823" y="3477040"/>
            <a:chExt cx="399990" cy="358965"/>
          </a:xfrm>
        </p:grpSpPr>
        <p:sp>
          <p:nvSpPr>
            <p:cNvPr id="366" name="Google Shape;366;p47"/>
            <p:cNvSpPr/>
            <p:nvPr/>
          </p:nvSpPr>
          <p:spPr>
            <a:xfrm>
              <a:off x="1674823" y="3644653"/>
              <a:ext cx="328634" cy="191352"/>
            </a:xfrm>
            <a:custGeom>
              <a:rect b="b" l="l" r="r" t="t"/>
              <a:pathLst>
                <a:path extrusionOk="0" h="5383" w="9432">
                  <a:moveTo>
                    <a:pt x="5740" y="1334"/>
                  </a:moveTo>
                  <a:cubicBezTo>
                    <a:pt x="5931" y="1334"/>
                    <a:pt x="6074" y="1501"/>
                    <a:pt x="6074" y="1668"/>
                  </a:cubicBezTo>
                  <a:cubicBezTo>
                    <a:pt x="6074" y="1858"/>
                    <a:pt x="5931" y="2025"/>
                    <a:pt x="5740" y="2025"/>
                  </a:cubicBezTo>
                  <a:cubicBezTo>
                    <a:pt x="5550" y="2025"/>
                    <a:pt x="5407" y="1858"/>
                    <a:pt x="5407" y="1668"/>
                  </a:cubicBezTo>
                  <a:cubicBezTo>
                    <a:pt x="5407" y="1501"/>
                    <a:pt x="5550" y="1334"/>
                    <a:pt x="5740" y="1334"/>
                  </a:cubicBezTo>
                  <a:close/>
                  <a:moveTo>
                    <a:pt x="7074" y="1334"/>
                  </a:moveTo>
                  <a:cubicBezTo>
                    <a:pt x="7264" y="1334"/>
                    <a:pt x="7431" y="1501"/>
                    <a:pt x="7431" y="1668"/>
                  </a:cubicBezTo>
                  <a:cubicBezTo>
                    <a:pt x="7431" y="1858"/>
                    <a:pt x="7264" y="2025"/>
                    <a:pt x="7074" y="2025"/>
                  </a:cubicBezTo>
                  <a:cubicBezTo>
                    <a:pt x="6907" y="2025"/>
                    <a:pt x="6740" y="1858"/>
                    <a:pt x="6740" y="1668"/>
                  </a:cubicBezTo>
                  <a:cubicBezTo>
                    <a:pt x="6740" y="1501"/>
                    <a:pt x="6907" y="1334"/>
                    <a:pt x="7074" y="1334"/>
                  </a:cubicBezTo>
                  <a:close/>
                  <a:moveTo>
                    <a:pt x="4407" y="2025"/>
                  </a:moveTo>
                  <a:cubicBezTo>
                    <a:pt x="4573" y="2025"/>
                    <a:pt x="4740" y="2168"/>
                    <a:pt x="4740" y="2358"/>
                  </a:cubicBezTo>
                  <a:lnTo>
                    <a:pt x="4740" y="3692"/>
                  </a:lnTo>
                  <a:cubicBezTo>
                    <a:pt x="4740" y="3882"/>
                    <a:pt x="4573" y="4025"/>
                    <a:pt x="4407" y="4025"/>
                  </a:cubicBezTo>
                  <a:lnTo>
                    <a:pt x="1716" y="4025"/>
                  </a:lnTo>
                  <a:cubicBezTo>
                    <a:pt x="1525" y="4025"/>
                    <a:pt x="1358" y="3882"/>
                    <a:pt x="1358" y="3692"/>
                  </a:cubicBezTo>
                  <a:lnTo>
                    <a:pt x="1358" y="2358"/>
                  </a:lnTo>
                  <a:cubicBezTo>
                    <a:pt x="1358" y="2168"/>
                    <a:pt x="1525" y="2025"/>
                    <a:pt x="1716" y="2025"/>
                  </a:cubicBezTo>
                  <a:close/>
                  <a:moveTo>
                    <a:pt x="1025" y="1"/>
                  </a:moveTo>
                  <a:cubicBezTo>
                    <a:pt x="477" y="1"/>
                    <a:pt x="1" y="453"/>
                    <a:pt x="1" y="1001"/>
                  </a:cubicBezTo>
                  <a:lnTo>
                    <a:pt x="1" y="4359"/>
                  </a:lnTo>
                  <a:cubicBezTo>
                    <a:pt x="1" y="4930"/>
                    <a:pt x="477" y="5383"/>
                    <a:pt x="1025" y="5383"/>
                  </a:cubicBezTo>
                  <a:lnTo>
                    <a:pt x="7764" y="5383"/>
                  </a:lnTo>
                  <a:cubicBezTo>
                    <a:pt x="8312" y="5383"/>
                    <a:pt x="8765" y="4930"/>
                    <a:pt x="8765" y="4359"/>
                  </a:cubicBezTo>
                  <a:lnTo>
                    <a:pt x="8765" y="4025"/>
                  </a:lnTo>
                  <a:lnTo>
                    <a:pt x="9431" y="4025"/>
                  </a:lnTo>
                  <a:lnTo>
                    <a:pt x="9431" y="1334"/>
                  </a:lnTo>
                  <a:lnTo>
                    <a:pt x="8765" y="1334"/>
                  </a:lnTo>
                  <a:lnTo>
                    <a:pt x="8765" y="1001"/>
                  </a:lnTo>
                  <a:cubicBezTo>
                    <a:pt x="8765" y="453"/>
                    <a:pt x="8312" y="1"/>
                    <a:pt x="7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1746180" y="3740316"/>
              <a:ext cx="69755" cy="23746"/>
            </a:xfrm>
            <a:custGeom>
              <a:rect b="b" l="l" r="r" t="t"/>
              <a:pathLst>
                <a:path extrusionOk="0" h="668" w="2002">
                  <a:moveTo>
                    <a:pt x="1" y="1"/>
                  </a:moveTo>
                  <a:lnTo>
                    <a:pt x="1" y="667"/>
                  </a:lnTo>
                  <a:lnTo>
                    <a:pt x="2001" y="66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2027497" y="3668365"/>
              <a:ext cx="47316" cy="143932"/>
            </a:xfrm>
            <a:custGeom>
              <a:rect b="b" l="l" r="r" t="t"/>
              <a:pathLst>
                <a:path extrusionOk="0" h="4049" w="1358">
                  <a:moveTo>
                    <a:pt x="691" y="0"/>
                  </a:moveTo>
                  <a:cubicBezTo>
                    <a:pt x="310" y="0"/>
                    <a:pt x="0" y="310"/>
                    <a:pt x="0" y="667"/>
                  </a:cubicBezTo>
                  <a:lnTo>
                    <a:pt x="0" y="3358"/>
                  </a:lnTo>
                  <a:cubicBezTo>
                    <a:pt x="0" y="3739"/>
                    <a:pt x="310" y="4049"/>
                    <a:pt x="691" y="4049"/>
                  </a:cubicBezTo>
                  <a:lnTo>
                    <a:pt x="1024" y="4049"/>
                  </a:lnTo>
                  <a:cubicBezTo>
                    <a:pt x="1215" y="4049"/>
                    <a:pt x="1357" y="3882"/>
                    <a:pt x="1357" y="3692"/>
                  </a:cubicBezTo>
                  <a:lnTo>
                    <a:pt x="1357" y="334"/>
                  </a:lnTo>
                  <a:cubicBezTo>
                    <a:pt x="1357" y="143"/>
                    <a:pt x="1215" y="0"/>
                    <a:pt x="1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1734578" y="3537153"/>
              <a:ext cx="23275" cy="23710"/>
            </a:xfrm>
            <a:custGeom>
              <a:rect b="b" l="l" r="r" t="t"/>
              <a:pathLst>
                <a:path extrusionOk="0" h="667" w="668">
                  <a:moveTo>
                    <a:pt x="334" y="0"/>
                  </a:moveTo>
                  <a:cubicBezTo>
                    <a:pt x="143" y="0"/>
                    <a:pt x="1" y="143"/>
                    <a:pt x="1" y="333"/>
                  </a:cubicBezTo>
                  <a:cubicBezTo>
                    <a:pt x="1" y="524"/>
                    <a:pt x="143" y="667"/>
                    <a:pt x="334" y="667"/>
                  </a:cubicBezTo>
                  <a:cubicBezTo>
                    <a:pt x="501" y="667"/>
                    <a:pt x="667" y="524"/>
                    <a:pt x="667" y="333"/>
                  </a:cubicBezTo>
                  <a:cubicBezTo>
                    <a:pt x="667" y="143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1674823" y="3477040"/>
              <a:ext cx="141112" cy="143932"/>
            </a:xfrm>
            <a:custGeom>
              <a:rect b="b" l="l" r="r" t="t"/>
              <a:pathLst>
                <a:path extrusionOk="0" h="4049" w="4050">
                  <a:moveTo>
                    <a:pt x="2049" y="1024"/>
                  </a:moveTo>
                  <a:cubicBezTo>
                    <a:pt x="2597" y="1024"/>
                    <a:pt x="3049" y="1477"/>
                    <a:pt x="3049" y="2024"/>
                  </a:cubicBezTo>
                  <a:cubicBezTo>
                    <a:pt x="3049" y="2572"/>
                    <a:pt x="2597" y="3025"/>
                    <a:pt x="2049" y="3025"/>
                  </a:cubicBezTo>
                  <a:cubicBezTo>
                    <a:pt x="1477" y="3025"/>
                    <a:pt x="1025" y="2572"/>
                    <a:pt x="1025" y="2024"/>
                  </a:cubicBezTo>
                  <a:cubicBezTo>
                    <a:pt x="1025" y="1477"/>
                    <a:pt x="1477" y="1024"/>
                    <a:pt x="2049" y="1024"/>
                  </a:cubicBezTo>
                  <a:close/>
                  <a:moveTo>
                    <a:pt x="2049" y="0"/>
                  </a:moveTo>
                  <a:cubicBezTo>
                    <a:pt x="930" y="0"/>
                    <a:pt x="1" y="905"/>
                    <a:pt x="1" y="2024"/>
                  </a:cubicBezTo>
                  <a:cubicBezTo>
                    <a:pt x="1" y="3144"/>
                    <a:pt x="930" y="4049"/>
                    <a:pt x="2049" y="4049"/>
                  </a:cubicBezTo>
                  <a:cubicBezTo>
                    <a:pt x="3144" y="4049"/>
                    <a:pt x="4049" y="3144"/>
                    <a:pt x="4049" y="2024"/>
                  </a:cubicBezTo>
                  <a:cubicBezTo>
                    <a:pt x="4049" y="905"/>
                    <a:pt x="3144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1898058" y="3537153"/>
              <a:ext cx="23240" cy="23710"/>
            </a:xfrm>
            <a:custGeom>
              <a:rect b="b" l="l" r="r" t="t"/>
              <a:pathLst>
                <a:path extrusionOk="0" h="667" w="667">
                  <a:moveTo>
                    <a:pt x="333" y="0"/>
                  </a:moveTo>
                  <a:cubicBezTo>
                    <a:pt x="167" y="0"/>
                    <a:pt x="0" y="143"/>
                    <a:pt x="0" y="333"/>
                  </a:cubicBezTo>
                  <a:cubicBezTo>
                    <a:pt x="0" y="524"/>
                    <a:pt x="167" y="667"/>
                    <a:pt x="333" y="667"/>
                  </a:cubicBezTo>
                  <a:cubicBezTo>
                    <a:pt x="524" y="667"/>
                    <a:pt x="667" y="524"/>
                    <a:pt x="667" y="333"/>
                  </a:cubicBezTo>
                  <a:cubicBezTo>
                    <a:pt x="667" y="143"/>
                    <a:pt x="524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1839941" y="3477040"/>
              <a:ext cx="140276" cy="143932"/>
            </a:xfrm>
            <a:custGeom>
              <a:rect b="b" l="l" r="r" t="t"/>
              <a:pathLst>
                <a:path extrusionOk="0" h="4049" w="4026">
                  <a:moveTo>
                    <a:pt x="2001" y="1024"/>
                  </a:moveTo>
                  <a:cubicBezTo>
                    <a:pt x="2573" y="1024"/>
                    <a:pt x="3025" y="1477"/>
                    <a:pt x="3025" y="2024"/>
                  </a:cubicBezTo>
                  <a:cubicBezTo>
                    <a:pt x="3025" y="2572"/>
                    <a:pt x="2573" y="3025"/>
                    <a:pt x="2001" y="3025"/>
                  </a:cubicBezTo>
                  <a:cubicBezTo>
                    <a:pt x="1454" y="3025"/>
                    <a:pt x="1001" y="2572"/>
                    <a:pt x="1001" y="2024"/>
                  </a:cubicBezTo>
                  <a:cubicBezTo>
                    <a:pt x="1001" y="1477"/>
                    <a:pt x="1454" y="1024"/>
                    <a:pt x="2001" y="1024"/>
                  </a:cubicBezTo>
                  <a:close/>
                  <a:moveTo>
                    <a:pt x="2001" y="0"/>
                  </a:moveTo>
                  <a:cubicBezTo>
                    <a:pt x="906" y="0"/>
                    <a:pt x="1" y="905"/>
                    <a:pt x="1" y="2024"/>
                  </a:cubicBezTo>
                  <a:cubicBezTo>
                    <a:pt x="1" y="3144"/>
                    <a:pt x="906" y="4049"/>
                    <a:pt x="2001" y="4049"/>
                  </a:cubicBezTo>
                  <a:cubicBezTo>
                    <a:pt x="3121" y="4049"/>
                    <a:pt x="4026" y="3144"/>
                    <a:pt x="4026" y="2024"/>
                  </a:cubicBezTo>
                  <a:cubicBezTo>
                    <a:pt x="4026" y="905"/>
                    <a:pt x="3121" y="0"/>
                    <a:pt x="2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1939200" y="1375400"/>
            <a:ext cx="5265600" cy="1054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 b="7647" l="0" r="0" t="-791"/>
          <a:stretch/>
        </p:blipFill>
        <p:spPr>
          <a:xfrm>
            <a:off x="6644771" y="2270075"/>
            <a:ext cx="2114924" cy="26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 rotWithShape="1">
          <a:blip r:embed="rId4">
            <a:alphaModFix/>
          </a:blip>
          <a:srcRect b="61956" l="0" r="0" t="0"/>
          <a:stretch/>
        </p:blipFill>
        <p:spPr>
          <a:xfrm>
            <a:off x="0" y="4215252"/>
            <a:ext cx="9144000" cy="9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type="title"/>
          </p:nvPr>
        </p:nvSpPr>
        <p:spPr>
          <a:xfrm>
            <a:off x="1352987" y="821500"/>
            <a:ext cx="7833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1"/>
          <p:cNvSpPr txBox="1"/>
          <p:nvPr>
            <p:ph idx="3" type="title"/>
          </p:nvPr>
        </p:nvSpPr>
        <p:spPr>
          <a:xfrm>
            <a:off x="4186487" y="783250"/>
            <a:ext cx="7833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1"/>
          <p:cNvSpPr txBox="1"/>
          <p:nvPr>
            <p:ph idx="4" type="subTitle"/>
          </p:nvPr>
        </p:nvSpPr>
        <p:spPr>
          <a:xfrm>
            <a:off x="4101138" y="1541588"/>
            <a:ext cx="2233500" cy="6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&amp; Code</a:t>
            </a:r>
            <a:r>
              <a:rPr lang="en">
                <a:solidFill>
                  <a:schemeClr val="accent1"/>
                </a:solidFill>
              </a:rPr>
              <a:t> Overview</a:t>
            </a:r>
            <a:endParaRPr/>
          </a:p>
        </p:txBody>
      </p:sp>
      <p:sp>
        <p:nvSpPr>
          <p:cNvPr id="174" name="Google Shape;174;p31"/>
          <p:cNvSpPr txBox="1"/>
          <p:nvPr>
            <p:ph idx="9" type="title"/>
          </p:nvPr>
        </p:nvSpPr>
        <p:spPr>
          <a:xfrm>
            <a:off x="4296124" y="2746050"/>
            <a:ext cx="7833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1"/>
          <p:cNvSpPr txBox="1"/>
          <p:nvPr>
            <p:ph idx="13" type="subTitle"/>
          </p:nvPr>
        </p:nvSpPr>
        <p:spPr>
          <a:xfrm>
            <a:off x="4296127" y="3459900"/>
            <a:ext cx="2233500" cy="6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</a:t>
            </a:r>
            <a:r>
              <a:rPr lang="en">
                <a:solidFill>
                  <a:schemeClr val="accent1"/>
                </a:solidFill>
              </a:rPr>
              <a:t>Videos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6" name="Google Shape;176;p31"/>
          <p:cNvSpPr txBox="1"/>
          <p:nvPr>
            <p:ph idx="1" type="subTitle"/>
          </p:nvPr>
        </p:nvSpPr>
        <p:spPr>
          <a:xfrm>
            <a:off x="1310163" y="1491900"/>
            <a:ext cx="2399700" cy="6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r>
              <a:rPr lang="en">
                <a:solidFill>
                  <a:schemeClr val="accent1"/>
                </a:solidFill>
              </a:rPr>
              <a:t>Topic </a:t>
            </a:r>
            <a:endParaRPr/>
          </a:p>
        </p:txBody>
      </p:sp>
      <p:cxnSp>
        <p:nvCxnSpPr>
          <p:cNvPr id="177" name="Google Shape;177;p31"/>
          <p:cNvCxnSpPr/>
          <p:nvPr/>
        </p:nvCxnSpPr>
        <p:spPr>
          <a:xfrm>
            <a:off x="1420184" y="1373297"/>
            <a:ext cx="64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1"/>
          <p:cNvCxnSpPr/>
          <p:nvPr/>
        </p:nvCxnSpPr>
        <p:spPr>
          <a:xfrm>
            <a:off x="4296134" y="1373297"/>
            <a:ext cx="64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1"/>
          <p:cNvSpPr txBox="1"/>
          <p:nvPr>
            <p:ph idx="6" type="title"/>
          </p:nvPr>
        </p:nvSpPr>
        <p:spPr>
          <a:xfrm>
            <a:off x="1143850" y="2790612"/>
            <a:ext cx="7833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0" name="Google Shape;180;p31"/>
          <p:cNvCxnSpPr/>
          <p:nvPr/>
        </p:nvCxnSpPr>
        <p:spPr>
          <a:xfrm>
            <a:off x="1253897" y="3384122"/>
            <a:ext cx="64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1"/>
          <p:cNvCxnSpPr/>
          <p:nvPr/>
        </p:nvCxnSpPr>
        <p:spPr>
          <a:xfrm>
            <a:off x="4405772" y="3339572"/>
            <a:ext cx="64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1"/>
          <p:cNvSpPr txBox="1"/>
          <p:nvPr>
            <p:ph idx="7" type="subTitle"/>
          </p:nvPr>
        </p:nvSpPr>
        <p:spPr>
          <a:xfrm>
            <a:off x="1143850" y="3495188"/>
            <a:ext cx="2399700" cy="6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 </a:t>
            </a:r>
            <a:r>
              <a:rPr lang="en">
                <a:solidFill>
                  <a:schemeClr val="accent1"/>
                </a:solidFill>
              </a:rPr>
              <a:t>Film &amp; Media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835025" y="1979825"/>
            <a:ext cx="52071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1"/>
                </a:solidFill>
              </a:rPr>
              <a:t>About</a:t>
            </a:r>
            <a:endParaRPr sz="7000">
              <a:solidFill>
                <a:schemeClr val="accent1"/>
              </a:solidFill>
            </a:endParaRPr>
          </a:p>
        </p:txBody>
      </p:sp>
      <p:sp>
        <p:nvSpPr>
          <p:cNvPr id="188" name="Google Shape;188;p32"/>
          <p:cNvSpPr txBox="1"/>
          <p:nvPr>
            <p:ph idx="2" type="title"/>
          </p:nvPr>
        </p:nvSpPr>
        <p:spPr>
          <a:xfrm>
            <a:off x="890750" y="1119125"/>
            <a:ext cx="13377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1"/>
                </a:solidFill>
              </a:rPr>
              <a:t>01</a:t>
            </a:r>
            <a:endParaRPr sz="7000">
              <a:solidFill>
                <a:schemeClr val="accent1"/>
              </a:solidFill>
            </a:endParaRPr>
          </a:p>
        </p:txBody>
      </p:sp>
      <p:cxnSp>
        <p:nvCxnSpPr>
          <p:cNvPr id="189" name="Google Shape;189;p32"/>
          <p:cNvCxnSpPr/>
          <p:nvPr/>
        </p:nvCxnSpPr>
        <p:spPr>
          <a:xfrm>
            <a:off x="1062201" y="2165797"/>
            <a:ext cx="1261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2953650" y="481625"/>
            <a:ext cx="32367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4997225" y="2702975"/>
            <a:ext cx="3770100" cy="18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Clips Used: </a:t>
            </a:r>
            <a:r>
              <a:rPr lang="en" sz="1700"/>
              <a:t>9 clips from popular Thai horror films.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Technology: </a:t>
            </a:r>
            <a:r>
              <a:rPr lang="en" sz="1700"/>
              <a:t>OpenCV, MediaPipe, 3D pose estimation, Tkinter for GUI.</a:t>
            </a:r>
            <a:endParaRPr sz="1700"/>
          </a:p>
        </p:txBody>
      </p:sp>
      <p:sp>
        <p:nvSpPr>
          <p:cNvPr id="196" name="Google Shape;196;p33"/>
          <p:cNvSpPr txBox="1"/>
          <p:nvPr/>
        </p:nvSpPr>
        <p:spPr>
          <a:xfrm>
            <a:off x="884100" y="1345025"/>
            <a:ext cx="7375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Thai Arts &amp; Culture: </a:t>
            </a:r>
            <a:r>
              <a:rPr b="1" lang="en" sz="17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Ghosts in Thai Folklore</a:t>
            </a:r>
            <a:endParaRPr b="1" sz="17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Objective: </a:t>
            </a: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To analyze body and face movements in scenes featuring ghosts from Thai horror films, using 3D pose estimation.</a:t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00" y="2808725"/>
            <a:ext cx="3689975" cy="18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648150" y="4311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Ghosts in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Thai Folklore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" name="Google Shape;203;p34"/>
          <p:cNvSpPr txBox="1"/>
          <p:nvPr>
            <p:ph idx="1" type="subTitle"/>
          </p:nvPr>
        </p:nvSpPr>
        <p:spPr>
          <a:xfrm>
            <a:off x="367875" y="1386325"/>
            <a:ext cx="50886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Thai spirits or ghosts are known as </a:t>
            </a:r>
            <a:r>
              <a:rPr b="1" lang="en" sz="1600" u="sng">
                <a:solidFill>
                  <a:srgbClr val="961C1D"/>
                </a:solidFill>
              </a:rPr>
              <a:t>phi (ผี)</a:t>
            </a:r>
            <a:r>
              <a:rPr lang="en" sz="1600" u="sng">
                <a:solidFill>
                  <a:srgbClr val="961C1D"/>
                </a:solidFill>
              </a:rPr>
              <a:t>.</a:t>
            </a:r>
            <a:r>
              <a:rPr lang="en" sz="1600"/>
              <a:t> </a:t>
            </a:r>
            <a:endParaRPr sz="16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have </a:t>
            </a:r>
            <a:r>
              <a:rPr lang="en" sz="1500"/>
              <a:t>Buddhist origins mixed with legends   of spirits or ghosts of local folklore.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Traditionally </a:t>
            </a:r>
            <a:r>
              <a:rPr lang="en" sz="1500"/>
              <a:t>ghosts were not represented in paintings or drawings, purely based on </a:t>
            </a:r>
            <a:r>
              <a:rPr b="1" lang="en" sz="1500">
                <a:solidFill>
                  <a:srgbClr val="FFE599"/>
                </a:solidFill>
              </a:rPr>
              <a:t>oral tradition (storytelling)</a:t>
            </a:r>
            <a:r>
              <a:rPr lang="en" sz="1500">
                <a:solidFill>
                  <a:srgbClr val="FFE599"/>
                </a:solidFill>
              </a:rPr>
              <a:t>.</a:t>
            </a:r>
            <a:endParaRPr sz="1500">
              <a:solidFill>
                <a:srgbClr val="FFE59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t/>
            </a:r>
            <a:endParaRPr sz="1500">
              <a:solidFill>
                <a:srgbClr val="741B4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Ghosts are believed to frequent, certain trees, burial grounds near Buddhist temples, as well as abandoned houses.</a:t>
            </a:r>
            <a:endParaRPr sz="1500"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013" y="1288025"/>
            <a:ext cx="3431424" cy="180150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chemeClr val="accent1">
                <a:alpha val="41000"/>
              </a:schemeClr>
            </a:outerShdw>
          </a:effectLst>
        </p:spPr>
      </p:pic>
      <p:sp>
        <p:nvSpPr>
          <p:cNvPr id="205" name="Google Shape;205;p34"/>
          <p:cNvSpPr txBox="1"/>
          <p:nvPr/>
        </p:nvSpPr>
        <p:spPr>
          <a:xfrm>
            <a:off x="5381025" y="3438675"/>
            <a:ext cx="328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They’ve been adapted to modern media, such as Thai films, soap operas, and comics.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2822925" y="2143325"/>
            <a:ext cx="62511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Process </a:t>
            </a:r>
            <a:r>
              <a:rPr lang="en"/>
              <a:t>&amp; Code Overview</a:t>
            </a:r>
            <a:endParaRPr/>
          </a:p>
        </p:txBody>
      </p:sp>
      <p:sp>
        <p:nvSpPr>
          <p:cNvPr id="211" name="Google Shape;211;p35"/>
          <p:cNvSpPr txBox="1"/>
          <p:nvPr>
            <p:ph idx="2" type="title"/>
          </p:nvPr>
        </p:nvSpPr>
        <p:spPr>
          <a:xfrm>
            <a:off x="6922250" y="987975"/>
            <a:ext cx="13377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2" name="Google Shape;212;p35"/>
          <p:cNvCxnSpPr/>
          <p:nvPr/>
        </p:nvCxnSpPr>
        <p:spPr>
          <a:xfrm>
            <a:off x="6998147" y="1947072"/>
            <a:ext cx="1261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2568300" y="377000"/>
            <a:ext cx="400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Code: </a:t>
            </a:r>
            <a:r>
              <a:rPr lang="en"/>
              <a:t>Key Components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9485" r="16237" t="0"/>
          <a:stretch/>
        </p:blipFill>
        <p:spPr>
          <a:xfrm>
            <a:off x="3527825" y="1684775"/>
            <a:ext cx="1958500" cy="14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>
            <a:off x="2945300" y="9497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rimson Text"/>
                <a:ea typeface="Crimson Text"/>
                <a:cs typeface="Crimson Text"/>
                <a:sym typeface="Crimson Text"/>
              </a:rPr>
              <a:t>Libraries Used</a:t>
            </a:r>
            <a:endParaRPr/>
          </a:p>
        </p:txBody>
      </p:sp>
      <p:sp>
        <p:nvSpPr>
          <p:cNvPr id="220" name="Google Shape;220;p36"/>
          <p:cNvSpPr txBox="1"/>
          <p:nvPr/>
        </p:nvSpPr>
        <p:spPr>
          <a:xfrm>
            <a:off x="368900" y="18107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9DAF8"/>
                </a:solidFill>
                <a:latin typeface="Quicksand"/>
                <a:ea typeface="Quicksand"/>
                <a:cs typeface="Quicksand"/>
                <a:sym typeface="Quicksand"/>
              </a:rPr>
              <a:t>cv2: </a:t>
            </a: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For video capture and frame processing.</a:t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5945300" y="1716888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9DAF8"/>
                </a:solidFill>
                <a:latin typeface="Quicksand"/>
                <a:ea typeface="Quicksand"/>
                <a:cs typeface="Quicksand"/>
                <a:sym typeface="Quicksand"/>
              </a:rPr>
              <a:t>mediapipe:</a:t>
            </a: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For detecting and mapping body landmarks.</a:t>
            </a:r>
            <a:endParaRPr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41550" y="3502538"/>
            <a:ext cx="3147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9DAF8"/>
                </a:solidFill>
                <a:latin typeface="Quicksand"/>
                <a:ea typeface="Quicksand"/>
                <a:cs typeface="Quicksand"/>
                <a:sym typeface="Quicksand"/>
              </a:rPr>
              <a:t>numpy:</a:t>
            </a: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For efficient mathematical operations (rotation, etc.).</a:t>
            </a:r>
            <a:endParaRPr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5845750" y="345367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9DAF8"/>
                </a:solidFill>
                <a:latin typeface="Quicksand"/>
                <a:ea typeface="Quicksand"/>
                <a:cs typeface="Quicksand"/>
                <a:sym typeface="Quicksand"/>
              </a:rPr>
              <a:t>Tkinter: </a:t>
            </a: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To create a simple GUI for video file selection.</a:t>
            </a:r>
            <a:endParaRPr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745" y="3379725"/>
            <a:ext cx="2511700" cy="12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/>
          <p:nvPr/>
        </p:nvSpPr>
        <p:spPr>
          <a:xfrm>
            <a:off x="1388250" y="1223100"/>
            <a:ext cx="454500" cy="400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Hammersmith One"/>
                <a:ea typeface="Hammersmith One"/>
                <a:cs typeface="Hammersmith One"/>
                <a:sym typeface="Hammersmith One"/>
              </a:rPr>
              <a:t>1</a:t>
            </a:r>
            <a:endParaRPr b="1" sz="22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1388250" y="2979225"/>
            <a:ext cx="454500" cy="400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Hammersmith One"/>
                <a:ea typeface="Hammersmith One"/>
                <a:cs typeface="Hammersmith One"/>
                <a:sym typeface="Hammersmith One"/>
              </a:rPr>
              <a:t>3</a:t>
            </a:r>
            <a:endParaRPr b="1" sz="22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7047850" y="1223100"/>
            <a:ext cx="454500" cy="400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Hammersmith One"/>
                <a:ea typeface="Hammersmith One"/>
                <a:cs typeface="Hammersmith One"/>
                <a:sym typeface="Hammersmith One"/>
              </a:rPr>
              <a:t>2</a:t>
            </a:r>
            <a:endParaRPr b="1" sz="22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7171400" y="2979225"/>
            <a:ext cx="454500" cy="400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Hammersmith One"/>
                <a:ea typeface="Hammersmith One"/>
                <a:cs typeface="Hammersmith One"/>
                <a:sym typeface="Hammersmith One"/>
              </a:rPr>
              <a:t>4</a:t>
            </a:r>
            <a:endParaRPr b="1" sz="22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2481700" y="377025"/>
            <a:ext cx="4381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Code: </a:t>
            </a:r>
            <a:r>
              <a:rPr lang="en"/>
              <a:t>Key Components</a:t>
            </a:r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3010250" y="9547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rimson Text"/>
                <a:ea typeface="Crimson Text"/>
                <a:cs typeface="Crimson Text"/>
                <a:sym typeface="Crimson Text"/>
              </a:rPr>
              <a:t>Functions </a:t>
            </a:r>
            <a:r>
              <a:rPr lang="en" sz="2200">
                <a:solidFill>
                  <a:srgbClr val="FFF2CC"/>
                </a:solidFill>
                <a:latin typeface="Crimson Text"/>
                <a:ea typeface="Crimson Text"/>
                <a:cs typeface="Crimson Text"/>
                <a:sym typeface="Crimson Text"/>
              </a:rPr>
              <a:t>Used</a:t>
            </a:r>
            <a:endParaRPr/>
          </a:p>
        </p:txBody>
      </p:sp>
      <p:sp>
        <p:nvSpPr>
          <p:cNvPr id="235" name="Google Shape;235;p37"/>
          <p:cNvSpPr txBox="1"/>
          <p:nvPr/>
        </p:nvSpPr>
        <p:spPr>
          <a:xfrm>
            <a:off x="189450" y="1816613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9DAF8"/>
                </a:solidFill>
                <a:latin typeface="Quicksand"/>
                <a:ea typeface="Quicksand"/>
                <a:cs typeface="Quicksand"/>
                <a:sym typeface="Quicksand"/>
              </a:rPr>
              <a:t>process_video(): </a:t>
            </a:r>
            <a:endParaRPr b="1" sz="1700">
              <a:solidFill>
                <a:srgbClr val="C9DAF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Reads frames, and visualizes key points.</a:t>
            </a:r>
            <a:endParaRPr/>
          </a:p>
        </p:txBody>
      </p:sp>
      <p:sp>
        <p:nvSpPr>
          <p:cNvPr id="236" name="Google Shape;236;p37"/>
          <p:cNvSpPr txBox="1"/>
          <p:nvPr/>
        </p:nvSpPr>
        <p:spPr>
          <a:xfrm>
            <a:off x="5153350" y="3648100"/>
            <a:ext cx="3745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9DAF8"/>
                </a:solidFill>
                <a:latin typeface="Quicksand"/>
                <a:ea typeface="Quicksand"/>
                <a:cs typeface="Quicksand"/>
                <a:sym typeface="Quicksand"/>
              </a:rPr>
              <a:t>rotate_image():</a:t>
            </a:r>
            <a:endParaRPr b="1" sz="1700">
              <a:solidFill>
                <a:srgbClr val="C9DAF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to process frames from different angles, improving accuracy</a:t>
            </a:r>
            <a:endParaRPr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5701150" y="1741250"/>
            <a:ext cx="3147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9DAF8"/>
                </a:solidFill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b="1" lang="en" sz="1700">
                <a:solidFill>
                  <a:srgbClr val="C9DAF8"/>
                </a:solidFill>
                <a:latin typeface="Quicksand"/>
                <a:ea typeface="Quicksand"/>
                <a:cs typeface="Quicksand"/>
                <a:sym typeface="Quicksand"/>
              </a:rPr>
              <a:t>elect_video_file(): </a:t>
            </a:r>
            <a:endParaRPr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Allows user-friendly video selection via a GUI.</a:t>
            </a:r>
            <a:endParaRPr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254400" y="3653125"/>
            <a:ext cx="438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9DAF8"/>
                </a:solidFill>
                <a:latin typeface="Quicksand"/>
                <a:ea typeface="Quicksand"/>
                <a:cs typeface="Quicksand"/>
                <a:sym typeface="Quicksand"/>
              </a:rPr>
              <a:t>process_video_with_multiple_angles(): </a:t>
            </a:r>
            <a:endParaRPr b="1" sz="1700">
              <a:solidFill>
                <a:srgbClr val="C9DAF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</a:t>
            </a:r>
            <a:r>
              <a:rPr lang="en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eprocesses video at different angles for comprehensive detection. </a:t>
            </a:r>
            <a:endParaRPr sz="1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1388250" y="1223100"/>
            <a:ext cx="454500" cy="400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Hammersmith One"/>
                <a:ea typeface="Hammersmith One"/>
                <a:cs typeface="Hammersmith One"/>
                <a:sym typeface="Hammersmith One"/>
              </a:rPr>
              <a:t>1</a:t>
            </a:r>
            <a:endParaRPr b="1" sz="22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2027200" y="3152400"/>
            <a:ext cx="454500" cy="400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Hammersmith One"/>
                <a:ea typeface="Hammersmith One"/>
                <a:cs typeface="Hammersmith One"/>
                <a:sym typeface="Hammersmith One"/>
              </a:rPr>
              <a:t>3</a:t>
            </a:r>
            <a:endParaRPr b="1" sz="22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7047850" y="1223100"/>
            <a:ext cx="454500" cy="400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Hammersmith One"/>
                <a:ea typeface="Hammersmith One"/>
                <a:cs typeface="Hammersmith One"/>
                <a:sym typeface="Hammersmith One"/>
              </a:rPr>
              <a:t>2</a:t>
            </a:r>
            <a:endParaRPr b="1" sz="22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6798700" y="3152400"/>
            <a:ext cx="454500" cy="400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Hammersmith One"/>
                <a:ea typeface="Hammersmith One"/>
                <a:cs typeface="Hammersmith One"/>
                <a:sym typeface="Hammersmith One"/>
              </a:rPr>
              <a:t>4</a:t>
            </a:r>
            <a:endParaRPr b="1" sz="22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 b="0" l="54020" r="0" t="0"/>
          <a:stretch/>
        </p:blipFill>
        <p:spPr>
          <a:xfrm>
            <a:off x="3438761" y="1670703"/>
            <a:ext cx="2266475" cy="178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1524875" y="4189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Flow: </a:t>
            </a:r>
            <a:r>
              <a:rPr lang="en">
                <a:solidFill>
                  <a:schemeClr val="accent1"/>
                </a:solidFill>
              </a:rPr>
              <a:t>How the Code Runs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9" name="Google Shape;249;p38"/>
          <p:cNvSpPr txBox="1"/>
          <p:nvPr>
            <p:ph idx="1" type="subTitle"/>
          </p:nvPr>
        </p:nvSpPr>
        <p:spPr>
          <a:xfrm>
            <a:off x="3062075" y="1474075"/>
            <a:ext cx="58557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File Selection: Tkinter-based dialog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Video Processing: video processed frame by frame.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Pose Detection: algorithm locates body landmarks.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Multi-angle Approach: different angles (0°, 90°, 180°, 270°) for complex camera angles in horror scenes.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25" y="1230625"/>
            <a:ext cx="2757274" cy="177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00" y="3004386"/>
            <a:ext cx="1743168" cy="1834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rror Movie Pitch Deck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